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rayofthings.github.i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tech.com/fs/infrastructure/Air-Quality-Sensor-Pilot-Offers-Lessons-for-Other-IoT-Installations.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terworld.com/international/wastewater/article/16190746/smart-water-a-key-building-block-of-the-smart-city-of-the-future" TargetMode="External"/><Relationship Id="rId3" Type="http://schemas.openxmlformats.org/officeDocument/2006/relationships/hyperlink" Target="https://www.creatingsmartcities.es/en/smartareas-water.php" TargetMode="External"/><Relationship Id="rId4" Type="http://schemas.openxmlformats.org/officeDocument/2006/relationships/hyperlink" Target="https://www.environmentalleader.com/2018/04/water-wise-the-role-of-water-management-in-the-smart-city-revolut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terworld.com/international/wastewater/article/16190746/smart-water-a-key-building-block-of-the-smart-city-of-the-future" TargetMode="External"/><Relationship Id="rId3" Type="http://schemas.openxmlformats.org/officeDocument/2006/relationships/hyperlink" Target="https://datasmart.ash.harvard.edu/news/article/how-a-smart-city-tackles-rainfall-956" TargetMode="External"/><Relationship Id="rId4" Type="http://schemas.openxmlformats.org/officeDocument/2006/relationships/hyperlink" Target="http://duwaterlawreview.com/cities-explore-future-urban-stormwater/" TargetMode="External"/><Relationship Id="rId5" Type="http://schemas.openxmlformats.org/officeDocument/2006/relationships/hyperlink" Target="https://www.creatingsmartcities.es/en/smartareas-water.php" TargetMode="External"/><Relationship Id="rId6" Type="http://schemas.openxmlformats.org/officeDocument/2006/relationships/hyperlink" Target="https://www.environmentalleader.com/2018/04/water-wise-the-role-of-water-management-in-the-smart-city-revolut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files.portlandoregon.gov/Record/3675248/" TargetMode="External"/><Relationship Id="rId3" Type="http://schemas.openxmlformats.org/officeDocument/2006/relationships/hyperlink" Target="https://www.portlandoregon.gov/cbo/article/63644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republic.com/article/smart-cities-the-smart-persons-guid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tech.com/fs/infrastructure/Air-Quality-Sensor-Pilot-Offers-Lessons-for-Other-IoT-Installations.html" TargetMode="External"/><Relationship Id="rId3" Type="http://schemas.openxmlformats.org/officeDocument/2006/relationships/hyperlink" Target="https://static1.squarespace.com/static/5967c18bff7c50a0244ff42c/t/5ad7c41c758d464041c7e58a/1524089886422/Distributed_Sensor_Networks_Recommendations.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cf65384e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cf65384e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Solution: Back in 2014, Chicago started a project call “The Array of Things”. They’ve deployed 50 high-quality sensors in a small part of Chicago to gather data that can provide instantaneous air quality information. By getting these instantaneous data, cities can send a warning message to the citizen during poor air quality in real-time. By deploying these sensors to gather data, these data can be used to suggest safe and healthiest routes for pedestrians, real-time detection of urban flooding, and real-time weather and climate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As of March 2019, there are roughly 100 sensors operating throughout Chicago and they are planned on installing additional 100 sensors between March-June of 2019. However, each one of these sensors cost around $5000 and not every city will be able to deploy that many expensive sensor throughout the city so they turn to looking at using low-cost sensors. Portland is one of the city that has started a project to test low-cost air quality sensors to determine if they can provide accurate information to the public.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a:t>
            </a:r>
            <a:endParaRPr/>
          </a:p>
          <a:p>
            <a:pPr indent="0" lvl="0" marL="0" rtl="0" algn="l">
              <a:spcBef>
                <a:spcPts val="0"/>
              </a:spcBef>
              <a:spcAft>
                <a:spcPts val="0"/>
              </a:spcAft>
              <a:buNone/>
            </a:pPr>
            <a:r>
              <a:rPr lang="en" u="sng">
                <a:solidFill>
                  <a:schemeClr val="hlink"/>
                </a:solidFill>
                <a:hlinkClick r:id="rId2"/>
              </a:rPr>
              <a:t>https://arrayofthings.github.io/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cf65384e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cf65384e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In 2018 Portland has started the project to deploy low-cost sensors to three types of co-located deployments:</a:t>
            </a:r>
            <a:endParaRPr/>
          </a:p>
          <a:p>
            <a:pPr indent="-298450" lvl="0" marL="457200" rtl="0" algn="l">
              <a:spcBef>
                <a:spcPts val="0"/>
              </a:spcBef>
              <a:spcAft>
                <a:spcPts val="0"/>
              </a:spcAft>
              <a:buSzPts val="1100"/>
              <a:buAutoNum type="arabicPeriod"/>
            </a:pPr>
            <a:r>
              <a:rPr lang="en"/>
              <a:t>Testing sensors against known concentration of gases and particles in the STAR (Sustainable atmospheres research) Lab at PSU </a:t>
            </a:r>
            <a:endParaRPr/>
          </a:p>
          <a:p>
            <a:pPr indent="-298450" lvl="0" marL="457200" rtl="0" algn="l">
              <a:spcBef>
                <a:spcPts val="0"/>
              </a:spcBef>
              <a:spcAft>
                <a:spcPts val="0"/>
              </a:spcAft>
              <a:buSzPts val="1100"/>
              <a:buAutoNum type="arabicPeriod"/>
            </a:pPr>
            <a:r>
              <a:rPr lang="en"/>
              <a:t>Co-locating sensors together at an oregon department of environmental quality urban ambient monitoring station</a:t>
            </a:r>
            <a:endParaRPr/>
          </a:p>
          <a:p>
            <a:pPr indent="-298450" lvl="0" marL="457200" rtl="0" algn="l">
              <a:spcBef>
                <a:spcPts val="0"/>
              </a:spcBef>
              <a:spcAft>
                <a:spcPts val="0"/>
              </a:spcAft>
              <a:buSzPts val="1100"/>
              <a:buAutoNum type="arabicPeriod"/>
            </a:pPr>
            <a:r>
              <a:rPr lang="en"/>
              <a:t>Co-locating different types of sensors at intersection on a major urban roadway</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Currently the pilot is still in progress as of 2018, don’t have any information on 2019. But their next step is to document the maintenance required once devices are installed. Also planning on what is the best way to communicate short-term air quality measurements to the public. Once the data are gather we also want to see the air quality accuracy between the low-cost and high-cost sensors.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a:t>
            </a:r>
            <a:r>
              <a:rPr lang="en" u="sng">
                <a:solidFill>
                  <a:schemeClr val="accent5"/>
                </a:solidFill>
                <a:hlinkClick r:id="rId2"/>
              </a:rPr>
              <a:t>https://www.govtech.com/fs/infrastructure/Air-Quality-Sensor-Pilot-Offers-Lessons-for-Other-IoT-Installations.html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cf65384e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cf65384e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Problem:</a:t>
            </a:r>
            <a:endParaRPr/>
          </a:p>
          <a:p>
            <a:pPr indent="0" lvl="0" marL="0" rtl="0" algn="l">
              <a:spcBef>
                <a:spcPts val="0"/>
              </a:spcBef>
              <a:spcAft>
                <a:spcPts val="0"/>
              </a:spcAft>
              <a:buNone/>
            </a:pPr>
            <a:r>
              <a:rPr lang="en">
                <a:solidFill>
                  <a:srgbClr val="212121"/>
                </a:solidFill>
                <a:highlight>
                  <a:srgbClr val="FFFFFF"/>
                </a:highlight>
              </a:rPr>
              <a:t>Sensors can also be used to gather information on stormwater but let’s look at the problem first. Stormwater runoff is a major cause of water pollution in urban areas. When rain falls on roofs, streets, and parking lots the water cannot soak into the ground as it should. Stormwater drains through gutters, storm sewers, and other engineered collection systems and is discharged into nearby water. The stormwater runoff carries trash, bacteria, heavy metals, and other pollutants from the urban landscape. If we have heavy rains then it can cause erosion and flooding that would damage property, and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 to natural </a:t>
            </a:r>
            <a:r>
              <a:rPr lang="en"/>
              <a:t>environments</a:t>
            </a:r>
            <a:r>
              <a:rPr lang="en"/>
              <a:t> </a:t>
            </a:r>
            <a:r>
              <a:rPr lang="en">
                <a:solidFill>
                  <a:srgbClr val="212121"/>
                </a:solidFill>
                <a:highlight>
                  <a:srgbClr val="FFFFFF"/>
                </a:highlight>
              </a:rPr>
              <a:t>the water is absorbed and filtered by soil and plants which is much cleaner and less of a problem </a:t>
            </a:r>
            <a:r>
              <a:rPr lang="en">
                <a:solidFill>
                  <a:srgbClr val="212121"/>
                </a:solidFill>
                <a:highlight>
                  <a:srgbClr val="FFFFFF"/>
                </a:highlight>
              </a:rPr>
              <a:t>compared</a:t>
            </a:r>
            <a:r>
              <a:rPr lang="en">
                <a:solidFill>
                  <a:srgbClr val="212121"/>
                </a:solidFill>
                <a:highlight>
                  <a:srgbClr val="FFFFFF"/>
                </a:highlight>
              </a:rPr>
              <a:t> to urban </a:t>
            </a:r>
            <a:r>
              <a:rPr lang="en">
                <a:solidFill>
                  <a:srgbClr val="212121"/>
                </a:solidFill>
                <a:highlight>
                  <a:srgbClr val="FFFFFF"/>
                </a:highlight>
              </a:rPr>
              <a:t>environment</a:t>
            </a:r>
            <a:r>
              <a:rPr lang="en">
                <a:solidFill>
                  <a:srgbClr val="212121"/>
                </a:solidFill>
                <a:highlight>
                  <a:srgbClr val="FFFFFF"/>
                </a:highlight>
              </a:rPr>
              <a:t>. </a:t>
            </a:r>
            <a:endParaRPr>
              <a:solidFill>
                <a:srgbClr val="21212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a:t>
            </a:r>
            <a:r>
              <a:rPr lang="en" u="sng">
                <a:solidFill>
                  <a:schemeClr val="hlink"/>
                </a:solidFill>
                <a:hlinkClick r:id="rId2"/>
              </a:rPr>
              <a:t>https://www.waterworld.com/international/wastewater/article/16190746/smart-water-a-key-building-block-of-the-smart-city-of-the-future</a:t>
            </a:r>
            <a:endParaRPr/>
          </a:p>
          <a:p>
            <a:pPr indent="0" lvl="0" marL="0" rtl="0" algn="l">
              <a:spcBef>
                <a:spcPts val="0"/>
              </a:spcBef>
              <a:spcAft>
                <a:spcPts val="0"/>
              </a:spcAft>
              <a:buNone/>
            </a:pPr>
            <a:r>
              <a:rPr lang="en" u="sng">
                <a:solidFill>
                  <a:schemeClr val="hlink"/>
                </a:solidFill>
                <a:hlinkClick r:id="rId3"/>
              </a:rPr>
              <a:t>https://www.creatingsmartcities.es/en/smartareas-water.php</a:t>
            </a:r>
            <a:endParaRPr/>
          </a:p>
          <a:p>
            <a:pPr indent="0" lvl="0" marL="0" rtl="0" algn="l">
              <a:spcBef>
                <a:spcPts val="0"/>
              </a:spcBef>
              <a:spcAft>
                <a:spcPts val="0"/>
              </a:spcAft>
              <a:buNone/>
            </a:pPr>
            <a:r>
              <a:rPr lang="en" u="sng">
                <a:solidFill>
                  <a:schemeClr val="hlink"/>
                </a:solidFill>
                <a:hlinkClick r:id="rId4"/>
              </a:rPr>
              <a:t>https://www.environmentalleader.com/2018/04/water-wise-the-role-of-water-management-in-the-smart-city-revolution/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cf65384e8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cf65384e8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Solution: Currently the easy solution is to incorporate green infrastructure to the urban area. Green infrastructure is a solution that help protect and </a:t>
            </a:r>
            <a:r>
              <a:rPr lang="en"/>
              <a:t>restore</a:t>
            </a:r>
            <a:r>
              <a:rPr lang="en"/>
              <a:t> the natural water cycle. Green infrastructure include wetlands, forest, rain </a:t>
            </a:r>
            <a:r>
              <a:rPr lang="en"/>
              <a:t>garden</a:t>
            </a:r>
            <a:r>
              <a:rPr lang="en"/>
              <a:t>, </a:t>
            </a:r>
            <a:r>
              <a:rPr lang="en"/>
              <a:t>green</a:t>
            </a:r>
            <a:r>
              <a:rPr lang="en"/>
              <a:t> roofs, trees and tree boxes. By incorporating green </a:t>
            </a:r>
            <a:r>
              <a:rPr lang="en"/>
              <a:t>infrastructure</a:t>
            </a:r>
            <a:r>
              <a:rPr lang="en"/>
              <a:t>, cities wouldn’t have to build a new water treatment plant which cost much way more. Currently many cities are already embracing the green infrastructure, places like new york, chicago, portland, seattle, san </a:t>
            </a:r>
            <a:r>
              <a:rPr lang="en"/>
              <a:t>francisco</a:t>
            </a:r>
            <a:r>
              <a:rPr lang="en"/>
              <a:t> and many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green infrastructure does help reduce stormwater runoff, it still face many challenges. Some locations have more severe weather than others so but randomly installing green infrastructure in the urban area might cause more problem than a solution. There is no monitoring for these type of data, so by </a:t>
            </a:r>
            <a:r>
              <a:rPr lang="en"/>
              <a:t>incorporating</a:t>
            </a:r>
            <a:r>
              <a:rPr lang="en"/>
              <a:t> green infrastructure </a:t>
            </a:r>
            <a:r>
              <a:rPr lang="en"/>
              <a:t>randomly</a:t>
            </a:r>
            <a:r>
              <a:rPr lang="en"/>
              <a:t> around the city will not be as efficient as if we can pinpoint location where it is most needed to reduce stormwater runoff.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cf65384e8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cf65384e8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solution: </a:t>
            </a:r>
            <a:endParaRPr/>
          </a:p>
          <a:p>
            <a:pPr indent="0" lvl="0" marL="0" rtl="0" algn="l">
              <a:spcBef>
                <a:spcPts val="0"/>
              </a:spcBef>
              <a:spcAft>
                <a:spcPts val="0"/>
              </a:spcAft>
              <a:buNone/>
            </a:pPr>
            <a:r>
              <a:rPr lang="en"/>
              <a:t>In 2016</a:t>
            </a:r>
            <a:r>
              <a:rPr lang="en"/>
              <a:t> Chicago has installed low cost sensors throughout the city to evaluate the city’s current green infrastructure. The goal of these sensor is to monitor whether or not the stormwater are entering the green infrastructure with the help of weather monitoring information. The sensor will also monitor soil moisture, chemical absorption rates, and water quality to determine if the green infrastructure is managing the water as intended.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the purpose is not only to determine if the green infrastructure is working but where and when certain types of green infrastructure are most effective. Specifically, whether the green infrastructure is preventing stormwater from entering the sewer system and what green designs work best for different types of rain and length of the storm.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 </a:t>
            </a:r>
            <a:r>
              <a:rPr lang="en" u="sng">
                <a:solidFill>
                  <a:schemeClr val="hlink"/>
                </a:solidFill>
                <a:hlinkClick r:id="rId2"/>
              </a:rPr>
              <a:t>https://www.waterworld.com/international/wastewater/article/16190746/smart-water-a-key-building-block-of-the-smart-city-of-the-future</a:t>
            </a:r>
            <a:endParaRPr/>
          </a:p>
          <a:p>
            <a:pPr indent="0" lvl="0" marL="0" rtl="0" algn="l">
              <a:spcBef>
                <a:spcPts val="0"/>
              </a:spcBef>
              <a:spcAft>
                <a:spcPts val="0"/>
              </a:spcAft>
              <a:buNone/>
            </a:pPr>
            <a:r>
              <a:rPr lang="en" u="sng">
                <a:solidFill>
                  <a:schemeClr val="hlink"/>
                </a:solidFill>
                <a:hlinkClick r:id="rId3"/>
              </a:rPr>
              <a:t>https://datasmart.ash.harvard.edu/news/article/how-a-smart-city-tackles-rainfall-956</a:t>
            </a:r>
            <a:endParaRPr/>
          </a:p>
          <a:p>
            <a:pPr indent="0" lvl="0" marL="0" rtl="0" algn="l">
              <a:spcBef>
                <a:spcPts val="0"/>
              </a:spcBef>
              <a:spcAft>
                <a:spcPts val="0"/>
              </a:spcAft>
              <a:buNone/>
            </a:pPr>
            <a:r>
              <a:rPr lang="en" u="sng">
                <a:solidFill>
                  <a:schemeClr val="hlink"/>
                </a:solidFill>
                <a:hlinkClick r:id="rId4"/>
              </a:rPr>
              <a:t>http://duwaterlawreview.com/cities-explore-future-urban-stormwater/</a:t>
            </a:r>
            <a:endParaRPr/>
          </a:p>
          <a:p>
            <a:pPr indent="0" lvl="0" marL="0" rtl="0" algn="l">
              <a:spcBef>
                <a:spcPts val="0"/>
              </a:spcBef>
              <a:spcAft>
                <a:spcPts val="0"/>
              </a:spcAft>
              <a:buNone/>
            </a:pPr>
            <a:r>
              <a:rPr lang="en" u="sng">
                <a:solidFill>
                  <a:schemeClr val="hlink"/>
                </a:solidFill>
                <a:hlinkClick r:id="rId5"/>
              </a:rPr>
              <a:t>https://www.creatingsmartcities.es/en/smartareas-water.php</a:t>
            </a:r>
            <a:endParaRPr/>
          </a:p>
          <a:p>
            <a:pPr indent="0" lvl="0" marL="0" rtl="0" algn="l">
              <a:spcBef>
                <a:spcPts val="0"/>
              </a:spcBef>
              <a:spcAft>
                <a:spcPts val="0"/>
              </a:spcAft>
              <a:buNone/>
            </a:pPr>
            <a:r>
              <a:rPr lang="en" u="sng">
                <a:solidFill>
                  <a:schemeClr val="hlink"/>
                </a:solidFill>
                <a:hlinkClick r:id="rId6"/>
              </a:rPr>
              <a:t>https://www.environmentalleader.com/2018/04/water-wise-the-role-of-water-management-in-the-smart-city-revolution/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ce7d5ce6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ce7d5ce6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Where does all the data go? What types of data do we keep?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cf65384e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cf65384e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81930"/>
                </a:solidFill>
              </a:rPr>
              <a:t>In 2009, Portland became the first city in the United States to adopt an Open Data Resolution (</a:t>
            </a:r>
            <a:r>
              <a:rPr lang="en" sz="1200" u="sng">
                <a:solidFill>
                  <a:srgbClr val="00B38C"/>
                </a:solidFill>
                <a:hlinkClick r:id="rId2"/>
              </a:rPr>
              <a:t>Resolution No. 36735</a:t>
            </a:r>
            <a:r>
              <a:rPr lang="en" sz="1200">
                <a:solidFill>
                  <a:srgbClr val="081930"/>
                </a:solidFill>
              </a:rPr>
              <a:t>) to encourage the expansion of the technological community by promoting open data and partnerships between City government and the public, private and nonprofit sectors, academia, and labor.</a:t>
            </a:r>
            <a:endParaRPr sz="1200">
              <a:solidFill>
                <a:srgbClr val="081930"/>
              </a:solidFill>
            </a:endParaRPr>
          </a:p>
          <a:p>
            <a:pPr indent="0" lvl="0" marL="0" rtl="0" algn="l">
              <a:lnSpc>
                <a:spcPct val="115000"/>
              </a:lnSpc>
              <a:spcBef>
                <a:spcPts val="0"/>
              </a:spcBef>
              <a:spcAft>
                <a:spcPts val="0"/>
              </a:spcAft>
              <a:buNone/>
            </a:pPr>
            <a:r>
              <a:t/>
            </a:r>
            <a:endParaRPr sz="1200">
              <a:solidFill>
                <a:srgbClr val="081930"/>
              </a:solidFill>
            </a:endParaRPr>
          </a:p>
          <a:p>
            <a:pPr indent="0" lvl="0" marL="0" rtl="0" algn="l">
              <a:lnSpc>
                <a:spcPct val="115000"/>
              </a:lnSpc>
              <a:spcBef>
                <a:spcPts val="0"/>
              </a:spcBef>
              <a:spcAft>
                <a:spcPts val="0"/>
              </a:spcAft>
              <a:buNone/>
            </a:pPr>
            <a:r>
              <a:rPr lang="en" sz="1200">
                <a:solidFill>
                  <a:srgbClr val="081930"/>
                </a:solidFill>
              </a:rPr>
              <a:t>In May of 2017, Portland formally adopted an Open Data Policy and Program (</a:t>
            </a:r>
            <a:r>
              <a:rPr lang="en" sz="1200" u="sng">
                <a:solidFill>
                  <a:srgbClr val="00B38C"/>
                </a:solidFill>
                <a:hlinkClick r:id="rId3"/>
              </a:rPr>
              <a:t>Ordinance 188356</a:t>
            </a:r>
            <a:r>
              <a:rPr lang="en" sz="1200">
                <a:solidFill>
                  <a:srgbClr val="081930"/>
                </a:solidFill>
              </a:rPr>
              <a:t>) to expand upon the work completed as a part of the 2009 Resolution, establishing mechanisms for engaging all City bureaus in the proactive collection and distribution of City data. The ordinance establishes Open Data Policy to be committed to the publication, accessibility, and equitable and widespread sharing of data collected and generated by all City bureaus and by private sector companies, non-profit organizations, academic universities and other parties working on behalf of the City. The City will also strive to make data open by default.</a:t>
            </a:r>
            <a:endParaRPr sz="1200">
              <a:solidFill>
                <a:srgbClr val="081930"/>
              </a:solidFill>
            </a:endParaRPr>
          </a:p>
          <a:p>
            <a:pPr indent="0" lvl="0" marL="0" rtl="0" algn="l">
              <a:lnSpc>
                <a:spcPct val="115000"/>
              </a:lnSpc>
              <a:spcBef>
                <a:spcPts val="0"/>
              </a:spcBef>
              <a:spcAft>
                <a:spcPts val="0"/>
              </a:spcAft>
              <a:buNone/>
            </a:pPr>
            <a:r>
              <a:t/>
            </a:r>
            <a:endParaRPr b="1" sz="1500"/>
          </a:p>
          <a:p>
            <a:pPr indent="0" lvl="0" marL="0" rtl="0" algn="l">
              <a:lnSpc>
                <a:spcPct val="115000"/>
              </a:lnSpc>
              <a:spcBef>
                <a:spcPts val="0"/>
              </a:spcBef>
              <a:spcAft>
                <a:spcPts val="0"/>
              </a:spcAft>
              <a:buNone/>
            </a:pPr>
            <a:r>
              <a:rPr lang="en" sz="1200">
                <a:solidFill>
                  <a:srgbClr val="081930"/>
                </a:solidFill>
                <a:highlight>
                  <a:srgbClr val="FFFFFF"/>
                </a:highlight>
              </a:rPr>
              <a:t>The City has partnered with PSU, TriMet, Metro, Portland General Electric, Hack Oregon and others to develop PUDL as a regional resource.</a:t>
            </a:r>
            <a:endParaRPr/>
          </a:p>
          <a:p>
            <a:pPr indent="0" lvl="0" marL="0" rtl="0" algn="l">
              <a:lnSpc>
                <a:spcPct val="160000"/>
              </a:lnSpc>
              <a:spcBef>
                <a:spcPts val="1400"/>
              </a:spcBef>
              <a:spcAft>
                <a:spcPts val="0"/>
              </a:spcAft>
              <a:buNone/>
            </a:pPr>
            <a:r>
              <a:rPr lang="en" sz="1350"/>
              <a:t>GOALS</a:t>
            </a:r>
            <a:endParaRPr sz="1350"/>
          </a:p>
          <a:p>
            <a:pPr indent="-304800" lvl="0" marL="457200" rtl="0" algn="l">
              <a:lnSpc>
                <a:spcPct val="115000"/>
              </a:lnSpc>
              <a:spcBef>
                <a:spcPts val="1200"/>
              </a:spcBef>
              <a:spcAft>
                <a:spcPts val="0"/>
              </a:spcAft>
              <a:buClr>
                <a:srgbClr val="081930"/>
              </a:buClr>
              <a:buSzPts val="1200"/>
              <a:buAutoNum type="arabicPeriod"/>
            </a:pPr>
            <a:r>
              <a:rPr lang="en" sz="1200">
                <a:solidFill>
                  <a:srgbClr val="081930"/>
                </a:solidFill>
              </a:rPr>
              <a:t>Collect and store data from a variety of sources, including new sensor deployments, PBOT and BPS data sources as well as other regional data sources, while respecting privacy and security needs.</a:t>
            </a:r>
            <a:endParaRPr sz="1200">
              <a:solidFill>
                <a:srgbClr val="081930"/>
              </a:solidFill>
            </a:endParaRPr>
          </a:p>
          <a:p>
            <a:pPr indent="-304800" lvl="0" marL="457200" rtl="0" algn="l">
              <a:lnSpc>
                <a:spcPct val="115000"/>
              </a:lnSpc>
              <a:spcBef>
                <a:spcPts val="0"/>
              </a:spcBef>
              <a:spcAft>
                <a:spcPts val="0"/>
              </a:spcAft>
              <a:buClr>
                <a:srgbClr val="081930"/>
              </a:buClr>
              <a:buSzPts val="1200"/>
              <a:buAutoNum type="arabicPeriod"/>
            </a:pPr>
            <a:r>
              <a:rPr lang="en" sz="1200">
                <a:solidFill>
                  <a:srgbClr val="081930"/>
                </a:solidFill>
              </a:rPr>
              <a:t>Develop analytics that create new insight from these data sources, and to demonstrate the effective use of Smart Cities data.</a:t>
            </a:r>
            <a:endParaRPr sz="1200">
              <a:solidFill>
                <a:srgbClr val="081930"/>
              </a:solidFill>
            </a:endParaRPr>
          </a:p>
          <a:p>
            <a:pPr indent="-304800" lvl="0" marL="457200" rtl="0" algn="l">
              <a:lnSpc>
                <a:spcPct val="115000"/>
              </a:lnSpc>
              <a:spcBef>
                <a:spcPts val="0"/>
              </a:spcBef>
              <a:spcAft>
                <a:spcPts val="0"/>
              </a:spcAft>
              <a:buClr>
                <a:srgbClr val="081930"/>
              </a:buClr>
              <a:buSzPts val="1200"/>
              <a:buAutoNum type="arabicPeriod"/>
            </a:pPr>
            <a:r>
              <a:rPr lang="en" sz="1200">
                <a:solidFill>
                  <a:srgbClr val="081930"/>
                </a:solidFill>
              </a:rPr>
              <a:t>Explore technologies and architectures for providing standardized, documented access to data for public sector agencies and local innovators.</a:t>
            </a:r>
            <a:endParaRPr sz="1200">
              <a:solidFill>
                <a:srgbClr val="081930"/>
              </a:solidFill>
            </a:endParaRPr>
          </a:p>
          <a:p>
            <a:pPr indent="0" lvl="0" marL="0" rtl="0" algn="l">
              <a:lnSpc>
                <a:spcPct val="115000"/>
              </a:lnSpc>
              <a:spcBef>
                <a:spcPts val="1200"/>
              </a:spcBef>
              <a:spcAft>
                <a:spcPts val="0"/>
              </a:spcAft>
              <a:buNone/>
            </a:pPr>
            <a:r>
              <a:rPr lang="en" sz="1200">
                <a:solidFill>
                  <a:srgbClr val="081930"/>
                </a:solidFill>
              </a:rPr>
              <a:t>Data openness – Data, metadata and information managed by the City of Portland -- and by third parties working on behalf of the City -- that are made accessible to the public must comply with all applicable legal requirements and not expose any confidential, restricted, private, Personal Information or aggregated data that may put communities, individuals, or sensitive assets at risk.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cf65384e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cf65384e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333333"/>
                </a:solidFill>
                <a:highlight>
                  <a:srgbClr val="FFFFFF"/>
                </a:highlight>
              </a:rPr>
              <a:t>SCOS (Smart Columbus Operating System) </a:t>
            </a:r>
            <a:endParaRPr b="1" sz="15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Can actually look at data sets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Most is centered around mobility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Child Mortality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First Last Mile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Food Pantries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sz="1050">
                <a:solidFill>
                  <a:srgbClr val="333333"/>
                </a:solidFill>
              </a:rPr>
              <a:t>We will not rent, sell, or provide any Internet information identifying you individually (name, address, phone, number, etc.) to third-parties for marketing or mailing lists. We will not send you unsolicited e-mail regarding any commercial offers or advertisements at any time.</a:t>
            </a:r>
            <a:endParaRPr sz="1050">
              <a:solidFill>
                <a:srgbClr val="333333"/>
              </a:solidFill>
            </a:endParaRPr>
          </a:p>
          <a:p>
            <a:pPr indent="0" lvl="0" marL="0" rtl="0" algn="l">
              <a:lnSpc>
                <a:spcPct val="115000"/>
              </a:lnSpc>
              <a:spcBef>
                <a:spcPts val="800"/>
              </a:spcBef>
              <a:spcAft>
                <a:spcPts val="0"/>
              </a:spcAft>
              <a:buNone/>
            </a:pPr>
            <a:r>
              <a:rPr lang="en" sz="1050">
                <a:solidFill>
                  <a:srgbClr val="333333"/>
                </a:solidFill>
              </a:rPr>
              <a:t>Some information that you submit to us through this website may be protected by encryption technology, whereas other information may not. Unless a particular web page on this site indicates that encryption technology is being used, you should not assume that information you submit through that web page will be secure. If you submit information to our server through a web page containing visible indicators of active encryption technology, we will take reasonable precautions to safeguard the confidentiality of such information.</a:t>
            </a:r>
            <a:endParaRPr sz="1050">
              <a:solidFill>
                <a:srgbClr val="333333"/>
              </a:solidFill>
            </a:endParaRPr>
          </a:p>
          <a:p>
            <a:pPr indent="0" lvl="0" marL="0" rtl="0" algn="l">
              <a:lnSpc>
                <a:spcPct val="115000"/>
              </a:lnSpc>
              <a:spcBef>
                <a:spcPts val="800"/>
              </a:spcBef>
              <a:spcAft>
                <a:spcPts val="0"/>
              </a:spcAft>
              <a:buNone/>
            </a:pPr>
            <a:r>
              <a:rPr b="1" lang="en" sz="1050">
                <a:solidFill>
                  <a:srgbClr val="333333"/>
                </a:solidFill>
              </a:rPr>
              <a:t>Data sets now available within the operating system include:</a:t>
            </a:r>
            <a:endParaRPr b="1" sz="1050">
              <a:solidFill>
                <a:srgbClr val="333333"/>
              </a:solidFill>
            </a:endParaRPr>
          </a:p>
          <a:p>
            <a:pPr indent="-295275" lvl="0" marL="457200" rtl="0" algn="l">
              <a:lnSpc>
                <a:spcPct val="115000"/>
              </a:lnSpc>
              <a:spcBef>
                <a:spcPts val="800"/>
              </a:spcBef>
              <a:spcAft>
                <a:spcPts val="0"/>
              </a:spcAft>
              <a:buClr>
                <a:srgbClr val="333333"/>
              </a:buClr>
              <a:buSzPts val="1050"/>
              <a:buChar char="●"/>
            </a:pPr>
            <a:r>
              <a:rPr lang="en" sz="1050">
                <a:solidFill>
                  <a:srgbClr val="333333"/>
                </a:solidFill>
              </a:rPr>
              <a:t>Geographic density of older residents</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Geographic distribution of vulnerable older residents</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COTA transit schedules and routes</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COTA one – minute refresh GPS data (archived and dynamic)</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Sidewalk existance maps from MORPC</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Sidewalk condition data</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Crosswalk types and facilities</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rPr>
              <a:t>Traffic/crossing signal cycles and timing</a:t>
            </a:r>
            <a:endParaRPr sz="1050">
              <a:solidFill>
                <a:srgbClr val="333333"/>
              </a:solidFill>
            </a:endParaRPr>
          </a:p>
          <a:p>
            <a:pPr indent="-295275" lvl="0" marL="457200" rtl="0" algn="l">
              <a:lnSpc>
                <a:spcPct val="115000"/>
              </a:lnSpc>
              <a:spcBef>
                <a:spcPts val="0"/>
              </a:spcBef>
              <a:spcAft>
                <a:spcPts val="0"/>
              </a:spcAft>
              <a:buClr>
                <a:srgbClr val="333333"/>
              </a:buClr>
              <a:buSzPts val="1050"/>
              <a:buChar char="●"/>
            </a:pPr>
            <a:r>
              <a:rPr b="1" lang="en" sz="1050">
                <a:solidFill>
                  <a:srgbClr val="333333"/>
                </a:solidFill>
              </a:rPr>
              <a:t>Locations of healthcare services, food services, shopping destinations and more </a:t>
            </a:r>
            <a:r>
              <a:rPr lang="en" sz="1050">
                <a:solidFill>
                  <a:srgbClr val="333333"/>
                </a:solidFill>
              </a:rPr>
              <a:t>(Only non traffic)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cf65384e8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cf65384e8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None/>
            </a:pPr>
            <a:r>
              <a:rPr b="1" lang="en" sz="1500">
                <a:solidFill>
                  <a:srgbClr val="58595B"/>
                </a:solidFill>
              </a:rPr>
              <a:t>Enterprise Data Management System (Denver). </a:t>
            </a:r>
            <a:endParaRPr b="1" sz="1500">
              <a:solidFill>
                <a:srgbClr val="333333"/>
              </a:solidFill>
            </a:endParaRPr>
          </a:p>
          <a:p>
            <a:pPr indent="0" lvl="0" marL="0" rtl="0" algn="l">
              <a:lnSpc>
                <a:spcPct val="115000"/>
              </a:lnSpc>
              <a:spcBef>
                <a:spcPts val="800"/>
              </a:spcBef>
              <a:spcAft>
                <a:spcPts val="0"/>
              </a:spcAft>
              <a:buNone/>
            </a:pPr>
            <a:r>
              <a:rPr lang="en" sz="1200">
                <a:solidFill>
                  <a:srgbClr val="58595B"/>
                </a:solidFill>
              </a:rPr>
              <a:t>Denver’s data management system is being constructed to support Denver Smart City portfolios and projects. Built for integration and interoperability, the IoT platform compiles real-time data on transportation, environmental health, weather, and freight. This drives smarter decision-making, emphasizing safety and security.</a:t>
            </a:r>
            <a:endParaRPr sz="1200">
              <a:solidFill>
                <a:srgbClr val="58595B"/>
              </a:solidFill>
            </a:endParaRPr>
          </a:p>
          <a:p>
            <a:pPr indent="0" lvl="0" marL="0" rtl="0" algn="l">
              <a:lnSpc>
                <a:spcPct val="115000"/>
              </a:lnSpc>
              <a:spcBef>
                <a:spcPts val="800"/>
              </a:spcBef>
              <a:spcAft>
                <a:spcPts val="0"/>
              </a:spcAft>
              <a:buNone/>
            </a:pPr>
            <a:r>
              <a:t/>
            </a:r>
            <a:endParaRPr sz="1200">
              <a:solidFill>
                <a:srgbClr val="58595B"/>
              </a:solidFill>
            </a:endParaRPr>
          </a:p>
          <a:p>
            <a:pPr indent="0" lvl="0" marL="0" rtl="0" algn="l">
              <a:lnSpc>
                <a:spcPct val="110000"/>
              </a:lnSpc>
              <a:spcBef>
                <a:spcPts val="800"/>
              </a:spcBef>
              <a:spcAft>
                <a:spcPts val="0"/>
              </a:spcAft>
              <a:buNone/>
            </a:pPr>
            <a:r>
              <a:rPr b="1" lang="en" sz="1450">
                <a:solidFill>
                  <a:srgbClr val="58595B"/>
                </a:solidFill>
              </a:rPr>
              <a:t>BlueTOAD</a:t>
            </a:r>
            <a:endParaRPr b="1" sz="1450">
              <a:solidFill>
                <a:srgbClr val="58595B"/>
              </a:solidFill>
            </a:endParaRPr>
          </a:p>
          <a:p>
            <a:pPr indent="0" lvl="0" marL="0" rtl="0" algn="l">
              <a:lnSpc>
                <a:spcPct val="115000"/>
              </a:lnSpc>
              <a:spcBef>
                <a:spcPts val="800"/>
              </a:spcBef>
              <a:spcAft>
                <a:spcPts val="0"/>
              </a:spcAft>
              <a:buNone/>
            </a:pPr>
            <a:r>
              <a:rPr lang="en" sz="1200">
                <a:solidFill>
                  <a:srgbClr val="58595B"/>
                </a:solidFill>
              </a:rPr>
              <a:t>"BlueTOAD is an advanced technology to directly determine travel times and road speeds by matching detections of anonymous Bluetooth signals emanating from passing vehicles. </a:t>
            </a:r>
            <a:endParaRPr sz="1200">
              <a:solidFill>
                <a:srgbClr val="58595B"/>
              </a:solidFill>
            </a:endParaRPr>
          </a:p>
          <a:p>
            <a:pPr indent="0" lvl="0" marL="0" rtl="0" algn="l">
              <a:lnSpc>
                <a:spcPct val="110000"/>
              </a:lnSpc>
              <a:spcBef>
                <a:spcPts val="800"/>
              </a:spcBef>
              <a:spcAft>
                <a:spcPts val="0"/>
              </a:spcAft>
              <a:buNone/>
            </a:pPr>
            <a:r>
              <a:rPr b="1" lang="en" sz="1450">
                <a:solidFill>
                  <a:srgbClr val="58595B"/>
                </a:solidFill>
              </a:rPr>
              <a:t>Canary by Lunar Outpost</a:t>
            </a:r>
            <a:endParaRPr b="1" sz="1450">
              <a:solidFill>
                <a:srgbClr val="58595B"/>
              </a:solidFill>
            </a:endParaRPr>
          </a:p>
          <a:p>
            <a:pPr indent="0" lvl="0" marL="0" rtl="0" algn="l">
              <a:lnSpc>
                <a:spcPct val="115000"/>
              </a:lnSpc>
              <a:spcBef>
                <a:spcPts val="800"/>
              </a:spcBef>
              <a:spcAft>
                <a:spcPts val="0"/>
              </a:spcAft>
              <a:buNone/>
            </a:pPr>
            <a:r>
              <a:rPr lang="en" sz="1200">
                <a:solidFill>
                  <a:srgbClr val="58595B"/>
                </a:solidFill>
              </a:rPr>
              <a:t>The Canary is the next step in real-time, miniaturized air quality sensor systems. </a:t>
            </a:r>
            <a:endParaRPr sz="1200">
              <a:solidFill>
                <a:srgbClr val="58595B"/>
              </a:solidFill>
            </a:endParaRPr>
          </a:p>
          <a:p>
            <a:pPr indent="0" lvl="0" marL="0" rtl="0" algn="l">
              <a:lnSpc>
                <a:spcPct val="110000"/>
              </a:lnSpc>
              <a:spcBef>
                <a:spcPts val="800"/>
              </a:spcBef>
              <a:spcAft>
                <a:spcPts val="0"/>
              </a:spcAft>
              <a:buNone/>
            </a:pPr>
            <a:r>
              <a:rPr b="1" lang="en" sz="1200">
                <a:solidFill>
                  <a:srgbClr val="58595B"/>
                </a:solidFill>
              </a:rPr>
              <a:t>Econolite Cobalt</a:t>
            </a:r>
            <a:endParaRPr b="1" sz="1200">
              <a:solidFill>
                <a:srgbClr val="58595B"/>
              </a:solidFill>
            </a:endParaRPr>
          </a:p>
          <a:p>
            <a:pPr indent="0" lvl="0" marL="0" rtl="0" algn="l">
              <a:lnSpc>
                <a:spcPct val="115000"/>
              </a:lnSpc>
              <a:spcBef>
                <a:spcPts val="800"/>
              </a:spcBef>
              <a:spcAft>
                <a:spcPts val="0"/>
              </a:spcAft>
              <a:buNone/>
            </a:pPr>
            <a:r>
              <a:rPr lang="en" sz="1200">
                <a:solidFill>
                  <a:srgbClr val="58595B"/>
                </a:solidFill>
              </a:rPr>
              <a:t>"The traffic signal controller represents one of the most important intelligent technology and communication components of a signalized intersection. </a:t>
            </a:r>
            <a:endParaRPr sz="1200">
              <a:solidFill>
                <a:srgbClr val="58595B"/>
              </a:solidFill>
            </a:endParaRPr>
          </a:p>
          <a:p>
            <a:pPr indent="0" lvl="0" marL="0" rtl="0" algn="l">
              <a:lnSpc>
                <a:spcPct val="115000"/>
              </a:lnSpc>
              <a:spcBef>
                <a:spcPts val="800"/>
              </a:spcBef>
              <a:spcAft>
                <a:spcPts val="0"/>
              </a:spcAft>
              <a:buNone/>
            </a:pPr>
            <a:r>
              <a:rPr lang="en" sz="1200">
                <a:solidFill>
                  <a:srgbClr val="58595B"/>
                </a:solidFill>
              </a:rPr>
              <a:t>Privacy </a:t>
            </a:r>
            <a:endParaRPr sz="1200">
              <a:solidFill>
                <a:srgbClr val="58595B"/>
              </a:solidFill>
            </a:endParaRPr>
          </a:p>
          <a:p>
            <a:pPr indent="-304800" lvl="0" marL="457200" rtl="0" algn="l">
              <a:lnSpc>
                <a:spcPct val="115000"/>
              </a:lnSpc>
              <a:spcBef>
                <a:spcPts val="800"/>
              </a:spcBef>
              <a:spcAft>
                <a:spcPts val="0"/>
              </a:spcAft>
              <a:buClr>
                <a:srgbClr val="58595B"/>
              </a:buClr>
              <a:buSzPts val="1200"/>
              <a:buChar char="●"/>
            </a:pPr>
            <a:r>
              <a:rPr lang="en" sz="1200">
                <a:solidFill>
                  <a:srgbClr val="58595B"/>
                </a:solidFill>
              </a:rPr>
              <a:t>Businesses and agencies must have a written policy explaining how they will dispose of the personal information they keep and follow through on those procedures.</a:t>
            </a:r>
            <a:endParaRPr sz="1200">
              <a:solidFill>
                <a:srgbClr val="58595B"/>
              </a:solidFill>
            </a:endParaRPr>
          </a:p>
          <a:p>
            <a:pPr indent="-304800" lvl="0" marL="457200" rtl="0" algn="l">
              <a:lnSpc>
                <a:spcPct val="115000"/>
              </a:lnSpc>
              <a:spcBef>
                <a:spcPts val="0"/>
              </a:spcBef>
              <a:spcAft>
                <a:spcPts val="0"/>
              </a:spcAft>
              <a:buClr>
                <a:srgbClr val="58595B"/>
              </a:buClr>
              <a:buSzPts val="1200"/>
              <a:buChar char="●"/>
            </a:pPr>
            <a:r>
              <a:rPr lang="en" sz="1200">
                <a:solidFill>
                  <a:srgbClr val="58595B"/>
                </a:solidFill>
              </a:rPr>
              <a:t>If a data breach is detected, entities must alert consumers that their data has been compromised within 30 days. If more than 500 Coloradans are impacted, the entity must alert the attorney general’s office.</a:t>
            </a:r>
            <a:endParaRPr sz="1200">
              <a:solidFill>
                <a:srgbClr val="58595B"/>
              </a:solidFill>
            </a:endParaRPr>
          </a:p>
          <a:p>
            <a:pPr indent="-304800" lvl="0" marL="457200" rtl="0" algn="l">
              <a:lnSpc>
                <a:spcPct val="115000"/>
              </a:lnSpc>
              <a:spcBef>
                <a:spcPts val="0"/>
              </a:spcBef>
              <a:spcAft>
                <a:spcPts val="0"/>
              </a:spcAft>
              <a:buClr>
                <a:srgbClr val="58595B"/>
              </a:buClr>
              <a:buSzPts val="1200"/>
              <a:buChar char="●"/>
            </a:pPr>
            <a:r>
              <a:rPr lang="en" sz="1200">
                <a:solidFill>
                  <a:srgbClr val="58595B"/>
                </a:solidFill>
              </a:rPr>
              <a:t>Entities must take “reasonable” steps to protect the personal information they keep.</a:t>
            </a:r>
            <a:endParaRPr b="1" sz="1450">
              <a:solidFill>
                <a:srgbClr val="58595B"/>
              </a:solidFill>
            </a:endParaRPr>
          </a:p>
          <a:p>
            <a:pPr indent="0" lvl="0" marL="0" rtl="0" algn="l">
              <a:lnSpc>
                <a:spcPct val="110000"/>
              </a:lnSpc>
              <a:spcBef>
                <a:spcPts val="3100"/>
              </a:spcBef>
              <a:spcAft>
                <a:spcPts val="0"/>
              </a:spcAft>
              <a:buNone/>
            </a:pPr>
            <a:r>
              <a:rPr b="1" lang="en" sz="1450">
                <a:solidFill>
                  <a:srgbClr val="58595B"/>
                </a:solidFill>
              </a:rPr>
              <a:t>Canary by Lunar Outpost</a:t>
            </a:r>
            <a:endParaRPr b="1" sz="1450">
              <a:solidFill>
                <a:srgbClr val="58595B"/>
              </a:solidFill>
            </a:endParaRPr>
          </a:p>
          <a:p>
            <a:pPr indent="0" lvl="0" marL="0" rtl="0" algn="l">
              <a:lnSpc>
                <a:spcPct val="115000"/>
              </a:lnSpc>
              <a:spcBef>
                <a:spcPts val="800"/>
              </a:spcBef>
              <a:spcAft>
                <a:spcPts val="0"/>
              </a:spcAft>
              <a:buNone/>
            </a:pPr>
            <a:r>
              <a:rPr lang="en" sz="1200">
                <a:solidFill>
                  <a:srgbClr val="58595B"/>
                </a:solidFill>
              </a:rPr>
              <a:t>The Canary is the next step in real-time, miniaturized air quality sensor systems. </a:t>
            </a:r>
            <a:endParaRPr sz="1200">
              <a:solidFill>
                <a:srgbClr val="58595B"/>
              </a:solidFill>
            </a:endParaRPr>
          </a:p>
          <a:p>
            <a:pPr indent="0" lvl="0" marL="0" rtl="0" algn="l">
              <a:lnSpc>
                <a:spcPct val="110000"/>
              </a:lnSpc>
              <a:spcBef>
                <a:spcPts val="800"/>
              </a:spcBef>
              <a:spcAft>
                <a:spcPts val="0"/>
              </a:spcAft>
              <a:buNone/>
            </a:pPr>
            <a:r>
              <a:rPr b="1" lang="en" sz="1450">
                <a:solidFill>
                  <a:srgbClr val="58595B"/>
                </a:solidFill>
              </a:rPr>
              <a:t>Econolite Cobalt</a:t>
            </a:r>
            <a:endParaRPr b="1" sz="1450">
              <a:solidFill>
                <a:srgbClr val="58595B"/>
              </a:solidFill>
            </a:endParaRPr>
          </a:p>
          <a:p>
            <a:pPr indent="0" lvl="0" marL="0" rtl="0" algn="l">
              <a:lnSpc>
                <a:spcPct val="115000"/>
              </a:lnSpc>
              <a:spcBef>
                <a:spcPts val="800"/>
              </a:spcBef>
              <a:spcAft>
                <a:spcPts val="0"/>
              </a:spcAft>
              <a:buNone/>
            </a:pPr>
            <a:r>
              <a:rPr lang="en" sz="1200">
                <a:solidFill>
                  <a:srgbClr val="58595B"/>
                </a:solidFill>
              </a:rPr>
              <a:t>"The traffic signal controller represents one of the most important intelligent technology and communication components of a signalized intersection. </a:t>
            </a:r>
            <a:endParaRPr sz="1200">
              <a:solidFill>
                <a:srgbClr val="58595B"/>
              </a:solidFill>
            </a:endParaRPr>
          </a:p>
          <a:p>
            <a:pPr indent="0" lvl="0" marL="0" rtl="0" algn="l">
              <a:lnSpc>
                <a:spcPct val="115000"/>
              </a:lnSpc>
              <a:spcBef>
                <a:spcPts val="800"/>
              </a:spcBef>
              <a:spcAft>
                <a:spcPts val="0"/>
              </a:spcAft>
              <a:buNone/>
            </a:pPr>
            <a:r>
              <a:t/>
            </a:r>
            <a:endParaRPr sz="1200">
              <a:solidFill>
                <a:srgbClr val="58595B"/>
              </a:solidFill>
            </a:endParaRPr>
          </a:p>
          <a:p>
            <a:pPr indent="0" lvl="0" marL="0" rtl="0" algn="l">
              <a:lnSpc>
                <a:spcPct val="115000"/>
              </a:lnSpc>
              <a:spcBef>
                <a:spcPts val="800"/>
              </a:spcBef>
              <a:spcAft>
                <a:spcPts val="0"/>
              </a:spcAft>
              <a:buNone/>
            </a:pPr>
            <a:r>
              <a:t/>
            </a:r>
            <a:endParaRPr sz="1200">
              <a:solidFill>
                <a:srgbClr val="58595B"/>
              </a:solidFill>
            </a:endParaRPr>
          </a:p>
          <a:p>
            <a:pPr indent="0" lvl="0" marL="0" rtl="0" algn="l">
              <a:lnSpc>
                <a:spcPct val="115000"/>
              </a:lnSpc>
              <a:spcBef>
                <a:spcPts val="800"/>
              </a:spcBef>
              <a:spcAft>
                <a:spcPts val="0"/>
              </a:spcAft>
              <a:buNone/>
            </a:pPr>
            <a:r>
              <a:rPr lang="en" sz="1200">
                <a:solidFill>
                  <a:srgbClr val="58595B"/>
                </a:solidFill>
              </a:rPr>
              <a:t>Privacy </a:t>
            </a:r>
            <a:endParaRPr sz="1200">
              <a:solidFill>
                <a:srgbClr val="58595B"/>
              </a:solidFill>
            </a:endParaRPr>
          </a:p>
          <a:p>
            <a:pPr indent="0" lvl="0" marL="0" rtl="0" algn="l">
              <a:lnSpc>
                <a:spcPct val="115000"/>
              </a:lnSpc>
              <a:spcBef>
                <a:spcPts val="800"/>
              </a:spcBef>
              <a:spcAft>
                <a:spcPts val="0"/>
              </a:spcAft>
              <a:buNone/>
            </a:pPr>
            <a:r>
              <a:t/>
            </a:r>
            <a:endParaRPr sz="1200">
              <a:solidFill>
                <a:srgbClr val="58595B"/>
              </a:solidFill>
            </a:endParaRPr>
          </a:p>
          <a:p>
            <a:pPr indent="-317500" lvl="0" marL="457200" rtl="0" algn="l">
              <a:lnSpc>
                <a:spcPct val="115000"/>
              </a:lnSpc>
              <a:spcBef>
                <a:spcPts val="800"/>
              </a:spcBef>
              <a:spcAft>
                <a:spcPts val="0"/>
              </a:spcAft>
              <a:buClr>
                <a:srgbClr val="58595B"/>
              </a:buClr>
              <a:buSzPts val="1400"/>
              <a:buChar char="●"/>
            </a:pPr>
            <a:r>
              <a:rPr lang="en" sz="1400">
                <a:solidFill>
                  <a:srgbClr val="58595B"/>
                </a:solidFill>
              </a:rPr>
              <a:t>Businesses and agencies must have a written policy explaining how they will dispose of the personal information they keep and follow through on those procedures.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cf65384e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cf65384e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a few of Toronto’s </a:t>
            </a:r>
            <a:r>
              <a:rPr lang="en"/>
              <a:t>blocking</a:t>
            </a:r>
            <a:r>
              <a:rPr lang="en"/>
              <a:t> problems-- privacy and </a:t>
            </a:r>
            <a:r>
              <a:rPr lang="en"/>
              <a:t>privatization</a:t>
            </a:r>
            <a:endParaRPr/>
          </a:p>
          <a:p>
            <a:pPr indent="0" lvl="0" marL="0" rtl="0" algn="l">
              <a:spcBef>
                <a:spcPts val="0"/>
              </a:spcBef>
              <a:spcAft>
                <a:spcPts val="0"/>
              </a:spcAft>
              <a:buNone/>
            </a:pPr>
            <a:r>
              <a:rPr lang="en"/>
              <a:t>Other cities and central data</a:t>
            </a:r>
            <a:r>
              <a:rPr lang="en"/>
              <a:t>. Seattle. Austin.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ce7d5ce6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ce7d5ce6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thought of smart city is analyze a large data that can be automated, which is somewhat correct, because after thorough research we found that Smart city is how can we improve the quality of life in the city, improve infrastructures, and economic savings. To do we need to gather and analyze large amount of data. Most of the data that gather is by deploying sensors in a small region of the city that would last between 6-12 months long depending on the project and funds. With population on the rise and more people moving towards the urban area, more and more challenges are becoming more apparent in the city. There are 4 main topics that our group will be talking about, infrastructure, </a:t>
            </a:r>
            <a:r>
              <a:rPr lang="en"/>
              <a:t>environmental</a:t>
            </a:r>
            <a:r>
              <a:rPr lang="en"/>
              <a:t>, internet of things and economics.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e7d5ce6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ce7d5ce6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cf65384e8_1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cf65384e8_1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cf65384e8_1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cf65384e8_1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cf65384e8_1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cf65384e8_1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cf65384e8_1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cf65384e8_1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cf65384e8_1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cf65384e8_1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cf65384e8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cf65384e8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 </a:t>
            </a:r>
            <a:r>
              <a:rPr lang="en" u="sng">
                <a:solidFill>
                  <a:schemeClr val="hlink"/>
                </a:solidFill>
                <a:hlinkClick r:id="rId2"/>
              </a:rPr>
              <a:t>https://www.techrepublic.com/article/smart-cities-the-smart-persons-guide/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cf65384e8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cf65384e8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cf65384e8_1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cf65384e8_1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d13cb6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d13cb6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cf65384e8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cf65384e8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Smart cities, a large focus in development is in regard to transportation management within and around the city. Columbus OH mayor Andrew Ginther said in an interview regarding smart cities “Transportation is not just about roads, transit and ride-sharing. It’s about how people access opportunity and how they live”</a:t>
            </a:r>
            <a:r>
              <a:rPr baseline="30000" lang="en"/>
              <a:t>1</a:t>
            </a:r>
            <a:r>
              <a:rPr lang="en"/>
              <a:t>. If you can’t get to work, you can’t make that money.</a:t>
            </a:r>
            <a:endParaRPr/>
          </a:p>
          <a:p>
            <a:pPr indent="0" lvl="0" marL="0" rtl="0" algn="l">
              <a:spcBef>
                <a:spcPts val="0"/>
              </a:spcBef>
              <a:spcAft>
                <a:spcPts val="0"/>
              </a:spcAft>
              <a:buNone/>
            </a:pPr>
            <a:r>
              <a:rPr lang="en"/>
              <a:t>When looking at the topic of infrastructure, this can be encompass transit, roads, transportation, and even overlap other topics regarding economics and environment. For the purposes of this presentation, I will be covering the specific areas regarding all things transportation.</a:t>
            </a:r>
            <a:endParaRPr/>
          </a:p>
          <a:p>
            <a:pPr indent="0" lvl="0" marL="0" rtl="0" algn="l">
              <a:spcBef>
                <a:spcPts val="0"/>
              </a:spcBef>
              <a:spcAft>
                <a:spcPts val="0"/>
              </a:spcAft>
              <a:buNone/>
            </a:pPr>
            <a:r>
              <a:rPr lang="en"/>
              <a:t>Throughout my research, I found some common issues that many cities were currently developing. These issues included:</a:t>
            </a:r>
            <a:endParaRPr/>
          </a:p>
          <a:p>
            <a:pPr indent="0" lvl="0" marL="0" rtl="0" algn="l">
              <a:spcBef>
                <a:spcPts val="0"/>
              </a:spcBef>
              <a:spcAft>
                <a:spcPts val="0"/>
              </a:spcAft>
              <a:buNone/>
            </a:pPr>
            <a:r>
              <a:rPr lang="en"/>
              <a:t>1.</a:t>
            </a:r>
            <a:r>
              <a:rPr lang="en" sz="700"/>
              <a:t>      </a:t>
            </a:r>
            <a:r>
              <a:rPr lang="en"/>
              <a:t>Traffic delays</a:t>
            </a:r>
            <a:endParaRPr/>
          </a:p>
          <a:p>
            <a:pPr indent="0" lvl="0" marL="0" rtl="0" algn="l">
              <a:spcBef>
                <a:spcPts val="0"/>
              </a:spcBef>
              <a:spcAft>
                <a:spcPts val="0"/>
              </a:spcAft>
              <a:buNone/>
            </a:pPr>
            <a:r>
              <a:rPr lang="en"/>
              <a:t>2.</a:t>
            </a:r>
            <a:r>
              <a:rPr lang="en" sz="700"/>
              <a:t>      </a:t>
            </a:r>
            <a:r>
              <a:rPr lang="en"/>
              <a:t>Congestion</a:t>
            </a:r>
            <a:endParaRPr/>
          </a:p>
          <a:p>
            <a:pPr indent="0" lvl="0" marL="0" rtl="0" algn="l">
              <a:spcBef>
                <a:spcPts val="0"/>
              </a:spcBef>
              <a:spcAft>
                <a:spcPts val="0"/>
              </a:spcAft>
              <a:buNone/>
            </a:pPr>
            <a:r>
              <a:rPr lang="en"/>
              <a:t>3.</a:t>
            </a:r>
            <a:r>
              <a:rPr lang="en" sz="700"/>
              <a:t>      </a:t>
            </a:r>
            <a:r>
              <a:rPr lang="en"/>
              <a:t>Public Safety</a:t>
            </a:r>
            <a:endParaRPr/>
          </a:p>
          <a:p>
            <a:pPr indent="0" lvl="0" marL="0" rtl="0" algn="l">
              <a:spcBef>
                <a:spcPts val="0"/>
              </a:spcBef>
              <a:spcAft>
                <a:spcPts val="0"/>
              </a:spcAft>
              <a:buNone/>
            </a:pPr>
            <a:r>
              <a:rPr lang="en"/>
              <a:t>4.</a:t>
            </a:r>
            <a:r>
              <a:rPr lang="en" sz="700"/>
              <a:t>      </a:t>
            </a:r>
            <a:r>
              <a:rPr lang="en"/>
              <a:t>Development and support of Electric Vehicles (EVs)</a:t>
            </a:r>
            <a:endParaRPr/>
          </a:p>
          <a:p>
            <a:pPr indent="0" lvl="0" marL="0" rtl="0" algn="l">
              <a:spcBef>
                <a:spcPts val="0"/>
              </a:spcBef>
              <a:spcAft>
                <a:spcPts val="0"/>
              </a:spcAft>
              <a:buNone/>
            </a:pPr>
            <a:r>
              <a:rPr lang="en"/>
              <a:t>These issues are common amongst any growing major city and is a point of importance for maintaining an efficient and safe environment for day to day movement into and around the city. Identifying these issues, let’s take a look at some of the ideas that have been developed to address these issues.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d13cb65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d13cb65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d13cb65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13cb65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cf65384e8_2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cf65384e8_2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cf65384e8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cf65384e8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d11b5b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d11b5b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cf65384e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cf65384e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examine a current project happening here in Portland, the Traffic Safety Sensor Project</a:t>
            </a:r>
            <a:r>
              <a:rPr baseline="30000" lang="en"/>
              <a:t>2</a:t>
            </a:r>
            <a:r>
              <a:rPr lang="en"/>
              <a:t>. Led by the Portland Bureau of Transportation (PBOT) and Bureau of Planning and Sustainability (BPS), this project was an initiative to deploy new sensor technology to street lights in order to gather data regarding how people are traveling and where potential danger areas may be.</a:t>
            </a:r>
            <a:endParaRPr/>
          </a:p>
          <a:p>
            <a:pPr indent="0" lvl="0" marL="0" rtl="0" algn="l">
              <a:spcBef>
                <a:spcPts val="0"/>
              </a:spcBef>
              <a:spcAft>
                <a:spcPts val="0"/>
              </a:spcAft>
              <a:buNone/>
            </a:pPr>
            <a:r>
              <a:rPr lang="en"/>
              <a:t>Installed in June 18 2018</a:t>
            </a:r>
            <a:r>
              <a:rPr baseline="30000" lang="en"/>
              <a:t>3</a:t>
            </a:r>
            <a:r>
              <a:rPr lang="en"/>
              <a:t>, CityIQ nodes were installed along 3 of Portland’s most dangerous streets, measured by high crash rates. These were along SE 122</a:t>
            </a:r>
            <a:r>
              <a:rPr baseline="30000" lang="en"/>
              <a:t>nd</a:t>
            </a:r>
            <a:r>
              <a:rPr lang="en"/>
              <a:t> Ave, SE Hawthorne Blvd, and SE Division St.</a:t>
            </a:r>
            <a:endParaRPr/>
          </a:p>
          <a:p>
            <a:pPr indent="0" lvl="0" marL="0" rtl="0" algn="l">
              <a:spcBef>
                <a:spcPts val="0"/>
              </a:spcBef>
              <a:spcAft>
                <a:spcPts val="0"/>
              </a:spcAft>
              <a:buNone/>
            </a:pPr>
            <a:r>
              <a:rPr lang="en"/>
              <a:t>What’s innovative about this project is that Portland is using sensors that give real-time video analysis to collect vehicle, bicycle and pedestrian data. The goal is to gather accurate data about pedestrian movement, parking data and environmental data extraction</a:t>
            </a:r>
            <a:r>
              <a:rPr baseline="30000" lang="en"/>
              <a:t>3</a:t>
            </a:r>
            <a:r>
              <a:rPr lang="en"/>
              <a:t>.</a:t>
            </a:r>
            <a:endParaRPr/>
          </a:p>
          <a:p>
            <a:pPr indent="0" lvl="0" marL="0" rtl="0" algn="l">
              <a:spcBef>
                <a:spcPts val="0"/>
              </a:spcBef>
              <a:spcAft>
                <a:spcPts val="0"/>
              </a:spcAft>
              <a:buNone/>
            </a:pPr>
            <a:r>
              <a:rPr lang="en"/>
              <a:t>The sensor system developed by GE is called current by GE’s CityIQ</a:t>
            </a:r>
            <a:r>
              <a:rPr baseline="30000" lang="en"/>
              <a:t>4</a:t>
            </a:r>
            <a:r>
              <a:rPr lang="en"/>
              <a:t>. The CityIQ platform is a digital infrastructure placed on streetlights and/or street lamp posts that gathers real-time data and uses computer vision to help optimize traffic, bicycle and pedestrian planning.</a:t>
            </a:r>
            <a:endParaRPr/>
          </a:p>
          <a:p>
            <a:pPr indent="0" lvl="0" marL="0" rtl="0" algn="l">
              <a:spcBef>
                <a:spcPts val="0"/>
              </a:spcBef>
              <a:spcAft>
                <a:spcPts val="0"/>
              </a:spcAft>
              <a:buNone/>
            </a:pPr>
            <a:r>
              <a:rPr lang="en"/>
              <a:t>How it works: An example for traffic planning API, it provides vehicle metadata collected from the intelligent nodes installed along the roadways. As vehicles pass by these sensors, information such as speed, direction, volume (# vehicles) and vehicle classification is collected and stored with a timestamp in the cloud</a:t>
            </a:r>
            <a:r>
              <a:rPr baseline="30000" lang="en"/>
              <a:t>5</a:t>
            </a:r>
            <a:r>
              <a:rPr lang="en"/>
              <a:t>. The system looks at traffic patterns at different intervals. The overall analysis aims to plan for future safety and optimize traffic flows.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cf65384e8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cf65384e8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Alongside optimizing traffic flow throughout the city, another development is regarding traffic safety. An application developed by Intel called Mobileye aims to do just that.</a:t>
            </a:r>
            <a:endParaRPr/>
          </a:p>
          <a:p>
            <a:pPr indent="0" lvl="0" marL="0" rtl="0" algn="l">
              <a:spcBef>
                <a:spcPts val="0"/>
              </a:spcBef>
              <a:spcAft>
                <a:spcPts val="0"/>
              </a:spcAft>
              <a:buNone/>
            </a:pPr>
            <a:r>
              <a:rPr lang="en"/>
              <a:t>One example of this implementation can be found in Kansas City MO, where Kansas City Area Transportation Authority (KCATA) deployed Mobileye on 300 city buses in 2016. These sensors worked by detecting pedestrians and cyclists to prevent collisions</a:t>
            </a:r>
            <a:r>
              <a:rPr baseline="30000" lang="en"/>
              <a:t>6</a:t>
            </a:r>
            <a:r>
              <a:rPr lang="en"/>
              <a:t>. The in-vehicle warning application alerts the bus operator when pedestrians are within the intended path of the bus.</a:t>
            </a:r>
            <a:endParaRPr/>
          </a:p>
          <a:p>
            <a:pPr indent="0" lvl="0" marL="0" rtl="0" algn="l">
              <a:spcBef>
                <a:spcPts val="0"/>
              </a:spcBef>
              <a:spcAft>
                <a:spcPts val="0"/>
              </a:spcAft>
              <a:buNone/>
            </a:pPr>
            <a:r>
              <a:rPr lang="en"/>
              <a:t>This was part of Kansas City’s smart city challenge, and although the annual pedestrian accident numbers fell between 2016 to 2017, it then rose again in 2018, perhaps showing that further expansion into this development is needed.</a:t>
            </a:r>
            <a:endParaRPr/>
          </a:p>
          <a:p>
            <a:pPr indent="0" lvl="0" marL="0" rtl="0" algn="l">
              <a:spcBef>
                <a:spcPts val="0"/>
              </a:spcBef>
              <a:spcAft>
                <a:spcPts val="0"/>
              </a:spcAft>
              <a:buNone/>
            </a:pPr>
            <a:r>
              <a:rPr lang="en"/>
              <a:t>Another City implementing this system is Seattle, WA</a:t>
            </a:r>
            <a:r>
              <a:rPr baseline="30000" lang="en"/>
              <a:t>7</a:t>
            </a:r>
            <a:r>
              <a:rPr lang="en"/>
              <a:t>. According to a report done in May 2017, the Innovations Deserving Exploratory Analysis Programs (IDEA) Program Final Report listed the number of bus collisions (motor, commuter, trolley) at </a:t>
            </a:r>
            <a:r>
              <a:rPr lang="en">
                <a:highlight>
                  <a:srgbClr val="FFFF00"/>
                </a:highlight>
              </a:rPr>
              <a:t>70,302 with 1,198 fatalities</a:t>
            </a:r>
            <a:r>
              <a:rPr lang="en"/>
              <a:t>.</a:t>
            </a:r>
            <a:endParaRPr/>
          </a:p>
          <a:p>
            <a:pPr indent="0" lvl="0" marL="0" rtl="0" algn="l">
              <a:spcBef>
                <a:spcPts val="0"/>
              </a:spcBef>
              <a:spcAft>
                <a:spcPts val="0"/>
              </a:spcAft>
              <a:buNone/>
            </a:pPr>
            <a:r>
              <a:rPr lang="en"/>
              <a:t>In an effort to reduce these collisions, the Rosco VQS4560 Mobileye Shield+ System was installed for use on transit buses. The system is a collisions avoidance warning system (CAWS), which included 4 cameras (a master on the inside windshield, a camera attached to the inside windshield positioned to cover the blind zone on left front created by the “A” pillar, and one external forward-facing camera on each side of the bus towards the rear to cover blind zones behind the driver)</a:t>
            </a:r>
            <a:r>
              <a:rPr baseline="30000" lang="en"/>
              <a:t>7</a:t>
            </a:r>
            <a:r>
              <a:rPr lang="en"/>
              <a:t>.  The project</a:t>
            </a:r>
            <a:endParaRPr/>
          </a:p>
          <a:p>
            <a:pPr indent="0" lvl="0" marL="0" rtl="0" algn="l">
              <a:spcBef>
                <a:spcPts val="0"/>
              </a:spcBef>
              <a:spcAft>
                <a:spcPts val="0"/>
              </a:spcAft>
              <a:buNone/>
            </a:pPr>
            <a:r>
              <a:rPr lang="en"/>
              <a:t>In January 2</a:t>
            </a:r>
            <a:r>
              <a:rPr baseline="30000" lang="en"/>
              <a:t>nd</a:t>
            </a:r>
            <a:r>
              <a:rPr lang="en"/>
              <a:t> 2019, a study showed that this Mobileye Shield+ system had benefits</a:t>
            </a:r>
            <a:r>
              <a:rPr baseline="30000" lang="en"/>
              <a:t>8</a:t>
            </a:r>
            <a:r>
              <a:rPr lang="en"/>
              <a:t>. Reports showed that buses equipped with this system had a 58% reduction in vehicular and pedestrian collision claims.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cf65384e8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cf65384e8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 cars are a rapidly growing industry in the U.S. For its environmental benefits, cities have been trying to implement solutions to encourage the use of EVs for both government use and public use. During the Smart City challenge in 2016, a number of cities made plans to adopt EV usage in different ways. In Kansas City, MO and Portland, OR, there was a plan to convert public fleet vehicles to EVs. In Columbus, OH and Denver, CO, the installation of more plug-in charging stations was pursued.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cf65384e8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cf65384e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cf65384e8_1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cf65384e8_1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deeper into Denver Colorado, which is an example of a city that is trying to install more plug-in charging stations. In 2017, Colorado received $68.7 million from the Volkswagen settlement</a:t>
            </a:r>
            <a:r>
              <a:rPr baseline="30000" lang="en"/>
              <a:t>10</a:t>
            </a:r>
            <a:r>
              <a:rPr lang="en"/>
              <a:t>. Of these newly acquired funds, $18 million was to be focused on replacing heavy- and medium-duty trucks (including shuttle buses and school buses) with new alternative-fuel vehicles. Also, $10.3 million was to be used to pay for electric vehicle charging stations.</a:t>
            </a:r>
            <a:endParaRPr/>
          </a:p>
          <a:p>
            <a:pPr indent="0" lvl="0" marL="0" rtl="0" algn="l">
              <a:spcBef>
                <a:spcPts val="0"/>
              </a:spcBef>
              <a:spcAft>
                <a:spcPts val="0"/>
              </a:spcAft>
              <a:buNone/>
            </a:pPr>
            <a:r>
              <a:rPr lang="en"/>
              <a:t>So, the real crux of the issue is now “where to place these plug-in charging stations?”. Some aspects to consider: can an energy grid support the placement of plug-in charging stations? How many can we place? What is the optimal position of charging stations to maximize usage/distance?</a:t>
            </a:r>
            <a:endParaRPr/>
          </a:p>
          <a:p>
            <a:pPr indent="0" lvl="0" marL="0" rtl="0" algn="l">
              <a:spcBef>
                <a:spcPts val="0"/>
              </a:spcBef>
              <a:spcAft>
                <a:spcPts val="0"/>
              </a:spcAft>
              <a:buNone/>
            </a:pPr>
            <a:r>
              <a:rPr lang="en"/>
              <a:t>Plug-in electric vehicle charging equipment are classified by the rate at which they charge batteries. There are 3 levels (AC Lvl 1, AC Lvl 2, DC fast charging).</a:t>
            </a:r>
            <a:r>
              <a:rPr baseline="30000" lang="en"/>
              <a:t>11</a:t>
            </a:r>
            <a:endParaRPr baseline="300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cf65384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cf65384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 to world health organization, roughly 4.2 million people worldwide die each year due to air pollution and many of these deaths occurs in large cities. Right now 91% of the world’s population live in places where the air quality exceed the guideline limits. Long exposure to polluted airs can develop diseases such as heart </a:t>
            </a:r>
            <a:r>
              <a:rPr lang="en"/>
              <a:t>and</a:t>
            </a:r>
            <a:r>
              <a:rPr lang="en"/>
              <a:t> lung </a:t>
            </a:r>
            <a:r>
              <a:rPr lang="en"/>
              <a:t>diseases and it can also worsen any existing medical conditions. Right now there are no localized air quality information where citizens can decide if they should be indoor to avoid exposure of polluted air. If people have these information they can be better informed and take 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
            </a:r>
            <a:r>
              <a:rPr lang="en"/>
              <a:t>esources : </a:t>
            </a:r>
            <a:endParaRPr/>
          </a:p>
          <a:p>
            <a:pPr indent="0" lvl="0" marL="0" rtl="0" algn="l">
              <a:spcBef>
                <a:spcPts val="0"/>
              </a:spcBef>
              <a:spcAft>
                <a:spcPts val="0"/>
              </a:spcAft>
              <a:buNone/>
            </a:pPr>
            <a:r>
              <a:rPr lang="en" u="sng">
                <a:solidFill>
                  <a:schemeClr val="hlink"/>
                </a:solidFill>
                <a:hlinkClick r:id="rId2"/>
              </a:rPr>
              <a:t>https://www.govtech.com/fs/infrastructure/Air-Quality-Sensor-Pilot-Offers-Lessons-for-Other-IoT-Installations.html</a:t>
            </a:r>
            <a:endParaRPr/>
          </a:p>
          <a:p>
            <a:pPr indent="0" lvl="0" marL="0" rtl="0" algn="l">
              <a:spcBef>
                <a:spcPts val="0"/>
              </a:spcBef>
              <a:spcAft>
                <a:spcPts val="0"/>
              </a:spcAft>
              <a:buNone/>
            </a:pPr>
            <a:r>
              <a:rPr lang="en" u="sng">
                <a:solidFill>
                  <a:schemeClr val="hlink"/>
                </a:solidFill>
                <a:hlinkClick r:id="rId3"/>
              </a:rPr>
              <a:t>https://static1.squarespace.com/static/5967c18bff7c50a0244ff42c/t/5ad7c41c758d464041c7e58a/1524089886422/Distributed_Sensor_Networks_Recommendations.pdf</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8.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atasmart.ash.harvard.edu/news/article/how-a-smart-city-tackles-rainfall-956" TargetMode="External"/><Relationship Id="rId4" Type="http://schemas.openxmlformats.org/officeDocument/2006/relationships/hyperlink" Target="http://duwaterlawreview.com/cities-explore-future-urban-stormwa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0" Type="http://schemas.openxmlformats.org/officeDocument/2006/relationships/hyperlink" Target="https://cms.dot.gov/sites/dot.gov/files/docs/Kansas-City-SCC-Technical-Application.pdf" TargetMode="External"/><Relationship Id="rId22" Type="http://schemas.openxmlformats.org/officeDocument/2006/relationships/hyperlink" Target="https://blog.mobileye.com/na/shield-study-blindspot-detection?ref=Welcome.AI" TargetMode="External"/><Relationship Id="rId21" Type="http://schemas.openxmlformats.org/officeDocument/2006/relationships/hyperlink" Target="https://blog.mobileye.com/na/shield-study-blindspot-detection?ref=Welcome.AI" TargetMode="External"/><Relationship Id="rId24" Type="http://schemas.openxmlformats.org/officeDocument/2006/relationships/hyperlink" Target="https://go.mobileye.com/hubfs/WTSIP_Study%20Summary-final.pdf" TargetMode="External"/><Relationship Id="rId23" Type="http://schemas.openxmlformats.org/officeDocument/2006/relationships/hyperlink" Target="https://blog.mobileye.com/na/shield-study-blindspot-detection?ref=Welcome.AI"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columbus.gov/smartcity/" TargetMode="External"/><Relationship Id="rId4" Type="http://schemas.openxmlformats.org/officeDocument/2006/relationships/hyperlink" Target="https://www.columbus.gov/smartcity/" TargetMode="External"/><Relationship Id="rId9" Type="http://schemas.openxmlformats.org/officeDocument/2006/relationships/hyperlink" Target="https://www.govtech.com/fs/infrastructure/Portland-Launches-Road-Safety-Sensor-Pilot.html" TargetMode="External"/><Relationship Id="rId26" Type="http://schemas.openxmlformats.org/officeDocument/2006/relationships/hyperlink" Target="https://go.mobileye.com/hubfs/WTSIP_Study%20Summary-final.pdf" TargetMode="External"/><Relationship Id="rId25" Type="http://schemas.openxmlformats.org/officeDocument/2006/relationships/hyperlink" Target="https://go.mobileye.com/hubfs/WTSIP_Study%20Summary-final.pdf" TargetMode="External"/><Relationship Id="rId28" Type="http://schemas.openxmlformats.org/officeDocument/2006/relationships/hyperlink" Target="https://www.govtech.com/fs/Colorado-Will-Use-Settlement-Money-from-VW-to-Replace-Older-Vehicles-Fund-EV-Charging-Stations.html" TargetMode="External"/><Relationship Id="rId27" Type="http://schemas.openxmlformats.org/officeDocument/2006/relationships/hyperlink" Target="https://www.govtech.com/fs/Colorado-Will-Use-Settlement-Money-from-VW-to-Replace-Older-Vehicles-Fund-EV-Charging-Stations.html" TargetMode="External"/><Relationship Id="rId5" Type="http://schemas.openxmlformats.org/officeDocument/2006/relationships/hyperlink" Target="https://www.smartcitypdx.com/traffic-safety-sensor-project" TargetMode="External"/><Relationship Id="rId6" Type="http://schemas.openxmlformats.org/officeDocument/2006/relationships/hyperlink" Target="https://www.smartcitypdx.com/traffic-safety-sensor-project" TargetMode="External"/><Relationship Id="rId29" Type="http://schemas.openxmlformats.org/officeDocument/2006/relationships/hyperlink" Target="https://www.govtech.com/fs/Colorado-Will-Use-Settlement-Money-from-VW-to-Replace-Older-Vehicles-Fund-EV-Charging-Stations.html" TargetMode="External"/><Relationship Id="rId7" Type="http://schemas.openxmlformats.org/officeDocument/2006/relationships/hyperlink" Target="https://www.smartcitypdx.com/traffic-safety-sensor-project" TargetMode="External"/><Relationship Id="rId8" Type="http://schemas.openxmlformats.org/officeDocument/2006/relationships/hyperlink" Target="https://www.govtech.com/fs/infrastructure/Portland-Launches-Road-Safety-Sensor-Pilot.html" TargetMode="External"/><Relationship Id="rId31" Type="http://schemas.openxmlformats.org/officeDocument/2006/relationships/hyperlink" Target="https://afdc.energy.gov/fuels/electricity_infrastructure.html" TargetMode="External"/><Relationship Id="rId30" Type="http://schemas.openxmlformats.org/officeDocument/2006/relationships/hyperlink" Target="https://afdc.energy.gov/fuels/electricity_infrastructure.html" TargetMode="External"/><Relationship Id="rId11" Type="http://schemas.openxmlformats.org/officeDocument/2006/relationships/hyperlink" Target="https://developer.currentbyge.com/cityiq" TargetMode="External"/><Relationship Id="rId10" Type="http://schemas.openxmlformats.org/officeDocument/2006/relationships/hyperlink" Target="https://www.govtech.com/fs/infrastructure/Portland-Launches-Road-Safety-Sensor-Pilot.html" TargetMode="External"/><Relationship Id="rId13" Type="http://schemas.openxmlformats.org/officeDocument/2006/relationships/hyperlink" Target="https://developer.currentbyge.com/cityiq" TargetMode="External"/><Relationship Id="rId12" Type="http://schemas.openxmlformats.org/officeDocument/2006/relationships/hyperlink" Target="https://developer.currentbyge.com/cityiq" TargetMode="External"/><Relationship Id="rId15" Type="http://schemas.openxmlformats.org/officeDocument/2006/relationships/hyperlink" Target="https://docs.cityiq.io/#03-Traffic%20API/Traffic%20Planning%20API.htm%3FTocPath%3DTraffic%2520Planning%2520API%7C_____1" TargetMode="External"/><Relationship Id="rId14" Type="http://schemas.openxmlformats.org/officeDocument/2006/relationships/hyperlink" Target="https://docs.cityiq.io/#03-Traffic%20API/Traffic%20Planning%20API.htm%3FTocPath%3DTraffic%2520Planning%2520API%7C_____1" TargetMode="External"/><Relationship Id="rId17" Type="http://schemas.openxmlformats.org/officeDocument/2006/relationships/hyperlink" Target="https://docs.cityiq.io/#03-Traffic%20API/Traffic%20Planning%20API.htm%3FTocPath%3DTraffic%2520Planning%2520API%7C_____1" TargetMode="External"/><Relationship Id="rId16" Type="http://schemas.openxmlformats.org/officeDocument/2006/relationships/hyperlink" Target="https://docs.cityiq.io/#03-Traffic%20API/Traffic%20Planning%20API.htm%3FTocPath%3DTraffic%2520Planning%2520API%7C_____1" TargetMode="External"/><Relationship Id="rId19" Type="http://schemas.openxmlformats.org/officeDocument/2006/relationships/hyperlink" Target="https://cms.dot.gov/sites/dot.gov/files/docs/Kansas-City-SCC-Technical-Application.pdf" TargetMode="External"/><Relationship Id="rId18" Type="http://schemas.openxmlformats.org/officeDocument/2006/relationships/hyperlink" Target="https://cms.dot.gov/sites/dot.gov/files/docs/Kansas-City-SCC-Technical-Application.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martcitiescouncil.com/smart-cities-information-center/economic-development" TargetMode="External"/><Relationship Id="rId4" Type="http://schemas.openxmlformats.org/officeDocument/2006/relationships/hyperlink" Target="https://scholars.fhsu.edu/cgi/viewcontent.cgi?article=1500&amp;context=theses" TargetMode="External"/><Relationship Id="rId5" Type="http://schemas.openxmlformats.org/officeDocument/2006/relationships/hyperlink" Target="https://www.smartcitiesworld.net/news/news/how-smart-city-investment-can-unlock-economic-growth-356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3999" cy="4699225"/>
          </a:xfrm>
          <a:prstGeom prst="rect">
            <a:avLst/>
          </a:prstGeom>
          <a:noFill/>
          <a:ln>
            <a:noFill/>
          </a:ln>
        </p:spPr>
      </p:pic>
      <p:sp>
        <p:nvSpPr>
          <p:cNvPr id="87" name="Google Shape;87;p13"/>
          <p:cNvSpPr txBox="1"/>
          <p:nvPr>
            <p:ph idx="1" type="subTitle"/>
          </p:nvPr>
        </p:nvSpPr>
        <p:spPr>
          <a:xfrm>
            <a:off x="2088001" y="4699225"/>
            <a:ext cx="49680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Allen, Marcus Kwong, Tarun Singh, Hui-Yu Sim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0" y="132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Quality Sensor</a:t>
            </a:r>
            <a:endParaRPr/>
          </a:p>
        </p:txBody>
      </p:sp>
      <p:sp>
        <p:nvSpPr>
          <p:cNvPr id="146" name="Google Shape;146;p22"/>
          <p:cNvSpPr txBox="1"/>
          <p:nvPr>
            <p:ph idx="1" type="body"/>
          </p:nvPr>
        </p:nvSpPr>
        <p:spPr>
          <a:xfrm>
            <a:off x="0" y="1949925"/>
            <a:ext cx="4572000" cy="31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Solution</a:t>
            </a:r>
            <a:endParaRPr/>
          </a:p>
          <a:p>
            <a:pPr indent="-311150" lvl="0" marL="457200" marR="0" rtl="0" algn="l">
              <a:lnSpc>
                <a:spcPct val="115000"/>
              </a:lnSpc>
              <a:spcBef>
                <a:spcPts val="1600"/>
              </a:spcBef>
              <a:spcAft>
                <a:spcPts val="0"/>
              </a:spcAft>
              <a:buClr>
                <a:schemeClr val="accent1"/>
              </a:buClr>
              <a:buSzPts val="1300"/>
              <a:buFont typeface="Lato"/>
              <a:buChar char="●"/>
            </a:pPr>
            <a:r>
              <a:rPr lang="en"/>
              <a:t>Chicago’s project: The Array of Things</a:t>
            </a:r>
            <a:endParaRPr/>
          </a:p>
          <a:p>
            <a:pPr indent="-298450" lvl="1" marL="914400" marR="0" rtl="0" algn="l">
              <a:lnSpc>
                <a:spcPct val="115000"/>
              </a:lnSpc>
              <a:spcBef>
                <a:spcPts val="0"/>
              </a:spcBef>
              <a:spcAft>
                <a:spcPts val="0"/>
              </a:spcAft>
              <a:buSzPts val="1100"/>
              <a:buChar char="○"/>
            </a:pPr>
            <a:r>
              <a:rPr lang="en"/>
              <a:t>Data is open, free and </a:t>
            </a:r>
            <a:r>
              <a:rPr lang="en"/>
              <a:t>available</a:t>
            </a:r>
            <a:r>
              <a:rPr lang="en"/>
              <a:t> to the public</a:t>
            </a:r>
            <a:endParaRPr/>
          </a:p>
          <a:p>
            <a:pPr indent="-311150" lvl="0" marL="457200" marR="0" rtl="0" algn="l">
              <a:lnSpc>
                <a:spcPct val="115000"/>
              </a:lnSpc>
              <a:spcBef>
                <a:spcPts val="0"/>
              </a:spcBef>
              <a:spcAft>
                <a:spcPts val="0"/>
              </a:spcAft>
              <a:buSzPts val="1300"/>
              <a:buChar char="●"/>
            </a:pPr>
            <a:r>
              <a:rPr lang="en"/>
              <a:t>Things to can be done with this data</a:t>
            </a:r>
            <a:endParaRPr/>
          </a:p>
          <a:p>
            <a:pPr indent="-298450" lvl="1" marL="914400" marR="0" rtl="0" algn="l">
              <a:lnSpc>
                <a:spcPct val="115000"/>
              </a:lnSpc>
              <a:spcBef>
                <a:spcPts val="0"/>
              </a:spcBef>
              <a:spcAft>
                <a:spcPts val="0"/>
              </a:spcAft>
              <a:buSzPts val="1100"/>
              <a:buChar char="○"/>
            </a:pPr>
            <a:r>
              <a:rPr lang="en"/>
              <a:t>Suggest safe and efficient routes for pedestrians walking late at night and during peak traffic</a:t>
            </a:r>
            <a:endParaRPr/>
          </a:p>
          <a:p>
            <a:pPr indent="-298450" lvl="1" marL="914400" marR="0" rtl="0" algn="l">
              <a:lnSpc>
                <a:spcPct val="115000"/>
              </a:lnSpc>
              <a:spcBef>
                <a:spcPts val="0"/>
              </a:spcBef>
              <a:spcAft>
                <a:spcPts val="0"/>
              </a:spcAft>
              <a:buSzPts val="1100"/>
              <a:buChar char="○"/>
            </a:pPr>
            <a:r>
              <a:rPr lang="en"/>
              <a:t>Suggesting the healthiest and unhealthiest walking times and route through the city</a:t>
            </a:r>
            <a:endParaRPr/>
          </a:p>
          <a:p>
            <a:pPr indent="-298450" lvl="1" marL="914400" marR="0" rtl="0" algn="l">
              <a:lnSpc>
                <a:spcPct val="115000"/>
              </a:lnSpc>
              <a:spcBef>
                <a:spcPts val="0"/>
              </a:spcBef>
              <a:spcAft>
                <a:spcPts val="0"/>
              </a:spcAft>
              <a:buSzPts val="1100"/>
              <a:buChar char="○"/>
            </a:pPr>
            <a:r>
              <a:rPr lang="en"/>
              <a:t>Real-time detection of urban flooding</a:t>
            </a:r>
            <a:endParaRPr/>
          </a:p>
          <a:p>
            <a:pPr indent="-298450" lvl="1" marL="914400" marR="0" rtl="0" algn="l">
              <a:lnSpc>
                <a:spcPct val="115000"/>
              </a:lnSpc>
              <a:spcBef>
                <a:spcPts val="0"/>
              </a:spcBef>
              <a:spcAft>
                <a:spcPts val="0"/>
              </a:spcAft>
              <a:buSzPts val="1100"/>
              <a:buChar char="○"/>
            </a:pPr>
            <a:r>
              <a:rPr lang="en"/>
              <a:t>Up-to-date, “block-by-block” weather and climate information</a:t>
            </a:r>
            <a:endParaRPr/>
          </a:p>
        </p:txBody>
      </p:sp>
      <p:pic>
        <p:nvPicPr>
          <p:cNvPr id="147" name="Google Shape;147;p22"/>
          <p:cNvPicPr preferRelativeResize="0"/>
          <p:nvPr/>
        </p:nvPicPr>
        <p:blipFill>
          <a:blip r:embed="rId3">
            <a:alphaModFix/>
          </a:blip>
          <a:stretch>
            <a:fillRect/>
          </a:stretch>
        </p:blipFill>
        <p:spPr>
          <a:xfrm>
            <a:off x="4743398" y="527250"/>
            <a:ext cx="4119924" cy="461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0" y="132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Quality Sensor </a:t>
            </a:r>
            <a:endParaRPr/>
          </a:p>
        </p:txBody>
      </p:sp>
      <p:sp>
        <p:nvSpPr>
          <p:cNvPr id="153" name="Google Shape;153;p23"/>
          <p:cNvSpPr txBox="1"/>
          <p:nvPr>
            <p:ph idx="1" type="body"/>
          </p:nvPr>
        </p:nvSpPr>
        <p:spPr>
          <a:xfrm>
            <a:off x="0" y="2035675"/>
            <a:ext cx="4668000" cy="29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t>
            </a:r>
            <a:r>
              <a:rPr lang="en"/>
              <a:t>Solution</a:t>
            </a:r>
            <a:endParaRPr/>
          </a:p>
          <a:p>
            <a:pPr indent="-311150" lvl="0" marL="457200" rtl="0" algn="l">
              <a:spcBef>
                <a:spcPts val="1600"/>
              </a:spcBef>
              <a:spcAft>
                <a:spcPts val="0"/>
              </a:spcAft>
              <a:buSzPts val="1300"/>
              <a:buChar char="●"/>
            </a:pPr>
            <a:r>
              <a:rPr lang="en"/>
              <a:t>Deploy low-cost sensors to determine if these sensors can provide reliable air quality data</a:t>
            </a:r>
            <a:endParaRPr/>
          </a:p>
          <a:p>
            <a:pPr indent="-311150" lvl="0" marL="457200" rtl="0" algn="l">
              <a:spcBef>
                <a:spcPts val="0"/>
              </a:spcBef>
              <a:spcAft>
                <a:spcPts val="0"/>
              </a:spcAft>
              <a:buSzPts val="1300"/>
              <a:buChar char="●"/>
            </a:pPr>
            <a:r>
              <a:rPr lang="en"/>
              <a:t>Deploying sensor to three types of location</a:t>
            </a:r>
            <a:endParaRPr/>
          </a:p>
          <a:p>
            <a:pPr indent="-298450" lvl="1" marL="914400" rtl="0" algn="l">
              <a:spcBef>
                <a:spcPts val="0"/>
              </a:spcBef>
              <a:spcAft>
                <a:spcPts val="0"/>
              </a:spcAft>
              <a:buSzPts val="1100"/>
              <a:buChar char="○"/>
            </a:pPr>
            <a:r>
              <a:rPr lang="en"/>
              <a:t>Known concentration of gases and particles</a:t>
            </a:r>
            <a:endParaRPr/>
          </a:p>
          <a:p>
            <a:pPr indent="-298450" lvl="1" marL="914400" rtl="0" algn="l">
              <a:spcBef>
                <a:spcPts val="0"/>
              </a:spcBef>
              <a:spcAft>
                <a:spcPts val="0"/>
              </a:spcAft>
              <a:buSzPts val="1100"/>
              <a:buChar char="○"/>
            </a:pPr>
            <a:r>
              <a:rPr lang="en"/>
              <a:t>Urban ambient </a:t>
            </a:r>
            <a:r>
              <a:rPr lang="en"/>
              <a:t>monitoring</a:t>
            </a:r>
            <a:r>
              <a:rPr lang="en"/>
              <a:t> station</a:t>
            </a:r>
            <a:endParaRPr/>
          </a:p>
          <a:p>
            <a:pPr indent="-298450" lvl="1" marL="914400" rtl="0" algn="l">
              <a:spcBef>
                <a:spcPts val="0"/>
              </a:spcBef>
              <a:spcAft>
                <a:spcPts val="0"/>
              </a:spcAft>
              <a:buSzPts val="1100"/>
              <a:buChar char="○"/>
            </a:pPr>
            <a:r>
              <a:rPr lang="en"/>
              <a:t>Intersections on a major urban roadway</a:t>
            </a:r>
            <a:endParaRPr/>
          </a:p>
          <a:p>
            <a:pPr indent="0" lvl="0" marL="0" rtl="0" algn="l">
              <a:spcBef>
                <a:spcPts val="1600"/>
              </a:spcBef>
              <a:spcAft>
                <a:spcPts val="1600"/>
              </a:spcAft>
              <a:buNone/>
            </a:pPr>
            <a:r>
              <a:t/>
            </a:r>
            <a:endParaRPr/>
          </a:p>
        </p:txBody>
      </p:sp>
      <p:pic>
        <p:nvPicPr>
          <p:cNvPr id="154" name="Google Shape;154;p23"/>
          <p:cNvPicPr preferRelativeResize="0"/>
          <p:nvPr/>
        </p:nvPicPr>
        <p:blipFill>
          <a:blip r:embed="rId3">
            <a:alphaModFix/>
          </a:blip>
          <a:stretch>
            <a:fillRect/>
          </a:stretch>
        </p:blipFill>
        <p:spPr>
          <a:xfrm>
            <a:off x="5349825" y="2879663"/>
            <a:ext cx="3597575" cy="2021375"/>
          </a:xfrm>
          <a:prstGeom prst="rect">
            <a:avLst/>
          </a:prstGeom>
          <a:noFill/>
          <a:ln>
            <a:noFill/>
          </a:ln>
        </p:spPr>
      </p:pic>
      <p:pic>
        <p:nvPicPr>
          <p:cNvPr id="155" name="Google Shape;155;p23"/>
          <p:cNvPicPr preferRelativeResize="0"/>
          <p:nvPr/>
        </p:nvPicPr>
        <p:blipFill>
          <a:blip r:embed="rId4">
            <a:alphaModFix/>
          </a:blip>
          <a:stretch>
            <a:fillRect/>
          </a:stretch>
        </p:blipFill>
        <p:spPr>
          <a:xfrm>
            <a:off x="6981250" y="644550"/>
            <a:ext cx="190500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Stormwater runoff</a:t>
            </a:r>
            <a:endParaRPr/>
          </a:p>
        </p:txBody>
      </p:sp>
      <p:sp>
        <p:nvSpPr>
          <p:cNvPr id="161" name="Google Shape;161;p24"/>
          <p:cNvSpPr txBox="1"/>
          <p:nvPr>
            <p:ph idx="1" type="body"/>
          </p:nvPr>
        </p:nvSpPr>
        <p:spPr>
          <a:xfrm>
            <a:off x="0" y="2186875"/>
            <a:ext cx="3550800" cy="29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problem</a:t>
            </a:r>
            <a:endParaRPr/>
          </a:p>
          <a:p>
            <a:pPr indent="-311150" lvl="0" marL="457200" rtl="0" algn="l">
              <a:spcBef>
                <a:spcPts val="1600"/>
              </a:spcBef>
              <a:spcAft>
                <a:spcPts val="0"/>
              </a:spcAft>
              <a:buSzPts val="1300"/>
              <a:buChar char="●"/>
            </a:pPr>
            <a:r>
              <a:rPr lang="en"/>
              <a:t>Water pollution in urban areas</a:t>
            </a:r>
            <a:endParaRPr/>
          </a:p>
          <a:p>
            <a:pPr indent="-298450" lvl="1" marL="914400" rtl="0" algn="l">
              <a:spcBef>
                <a:spcPts val="0"/>
              </a:spcBef>
              <a:spcAft>
                <a:spcPts val="0"/>
              </a:spcAft>
              <a:buSzPts val="1100"/>
              <a:buChar char="○"/>
            </a:pPr>
            <a:r>
              <a:rPr lang="en"/>
              <a:t>stormwater runoff not soak to the ground</a:t>
            </a:r>
            <a:endParaRPr/>
          </a:p>
          <a:p>
            <a:pPr indent="-298450" lvl="1" marL="914400" rtl="0" algn="l">
              <a:spcBef>
                <a:spcPts val="0"/>
              </a:spcBef>
              <a:spcAft>
                <a:spcPts val="0"/>
              </a:spcAft>
              <a:buSzPts val="1100"/>
              <a:buChar char="○"/>
            </a:pPr>
            <a:r>
              <a:rPr lang="en"/>
              <a:t>Stormwater runoff carries trash, bacteria, and other pollutants to sewer and then to near by water.</a:t>
            </a:r>
            <a:endParaRPr/>
          </a:p>
          <a:p>
            <a:pPr indent="-311150" lvl="0" marL="457200" rtl="0" algn="l">
              <a:spcBef>
                <a:spcPts val="0"/>
              </a:spcBef>
              <a:spcAft>
                <a:spcPts val="0"/>
              </a:spcAft>
              <a:buSzPts val="1300"/>
              <a:buChar char="●"/>
            </a:pPr>
            <a:r>
              <a:rPr lang="en"/>
              <a:t>Heavy rain can cause erosion and flooding</a:t>
            </a:r>
            <a:endParaRPr/>
          </a:p>
        </p:txBody>
      </p:sp>
      <p:pic>
        <p:nvPicPr>
          <p:cNvPr id="162" name="Google Shape;162;p24"/>
          <p:cNvPicPr preferRelativeResize="0"/>
          <p:nvPr/>
        </p:nvPicPr>
        <p:blipFill>
          <a:blip r:embed="rId3">
            <a:alphaModFix/>
          </a:blip>
          <a:stretch>
            <a:fillRect/>
          </a:stretch>
        </p:blipFill>
        <p:spPr>
          <a:xfrm>
            <a:off x="3550743" y="2186876"/>
            <a:ext cx="5593255" cy="2956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Stormwater runoff</a:t>
            </a:r>
            <a:endParaRPr/>
          </a:p>
        </p:txBody>
      </p:sp>
      <p:sp>
        <p:nvSpPr>
          <p:cNvPr id="168" name="Google Shape;168;p25"/>
          <p:cNvSpPr txBox="1"/>
          <p:nvPr>
            <p:ph idx="1" type="body"/>
          </p:nvPr>
        </p:nvSpPr>
        <p:spPr>
          <a:xfrm>
            <a:off x="0" y="2186875"/>
            <a:ext cx="4804500" cy="29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Solution</a:t>
            </a:r>
            <a:endParaRPr/>
          </a:p>
          <a:p>
            <a:pPr indent="-311150" lvl="0" marL="457200" rtl="0" algn="l">
              <a:spcBef>
                <a:spcPts val="1600"/>
              </a:spcBef>
              <a:spcAft>
                <a:spcPts val="0"/>
              </a:spcAft>
              <a:buSzPts val="1300"/>
              <a:buChar char="●"/>
            </a:pPr>
            <a:r>
              <a:rPr lang="en"/>
              <a:t>Green infrastructure</a:t>
            </a:r>
            <a:endParaRPr/>
          </a:p>
          <a:p>
            <a:pPr indent="-298450" lvl="1" marL="914400" rtl="0" algn="l">
              <a:spcBef>
                <a:spcPts val="0"/>
              </a:spcBef>
              <a:spcAft>
                <a:spcPts val="0"/>
              </a:spcAft>
              <a:buSzPts val="1100"/>
              <a:buChar char="○"/>
            </a:pPr>
            <a:r>
              <a:rPr lang="en"/>
              <a:t>Wetlands</a:t>
            </a:r>
            <a:endParaRPr/>
          </a:p>
          <a:p>
            <a:pPr indent="-298450" lvl="1" marL="914400" rtl="0" algn="l">
              <a:spcBef>
                <a:spcPts val="0"/>
              </a:spcBef>
              <a:spcAft>
                <a:spcPts val="0"/>
              </a:spcAft>
              <a:buSzPts val="1100"/>
              <a:buChar char="○"/>
            </a:pPr>
            <a:r>
              <a:rPr lang="en"/>
              <a:t>Forest</a:t>
            </a:r>
            <a:endParaRPr/>
          </a:p>
          <a:p>
            <a:pPr indent="-298450" lvl="1" marL="914400" rtl="0" algn="l">
              <a:spcBef>
                <a:spcPts val="0"/>
              </a:spcBef>
              <a:spcAft>
                <a:spcPts val="0"/>
              </a:spcAft>
              <a:buSzPts val="1100"/>
              <a:buChar char="○"/>
            </a:pPr>
            <a:r>
              <a:rPr lang="en"/>
              <a:t>Rain garden</a:t>
            </a:r>
            <a:endParaRPr/>
          </a:p>
          <a:p>
            <a:pPr indent="-298450" lvl="1" marL="914400" rtl="0" algn="l">
              <a:spcBef>
                <a:spcPts val="0"/>
              </a:spcBef>
              <a:spcAft>
                <a:spcPts val="0"/>
              </a:spcAft>
              <a:buSzPts val="1100"/>
              <a:buChar char="○"/>
            </a:pPr>
            <a:r>
              <a:rPr lang="en"/>
              <a:t>Green roofs</a:t>
            </a:r>
            <a:endParaRPr/>
          </a:p>
          <a:p>
            <a:pPr indent="-298450" lvl="1" marL="914400" rtl="0" algn="l">
              <a:spcBef>
                <a:spcPts val="0"/>
              </a:spcBef>
              <a:spcAft>
                <a:spcPts val="0"/>
              </a:spcAft>
              <a:buSzPts val="1100"/>
              <a:buChar char="○"/>
            </a:pPr>
            <a:r>
              <a:rPr lang="en"/>
              <a:t>Trees and tree boxes</a:t>
            </a:r>
            <a:endParaRPr/>
          </a:p>
          <a:p>
            <a:pPr indent="-311150" lvl="0" marL="457200" rtl="0" algn="l">
              <a:spcBef>
                <a:spcPts val="0"/>
              </a:spcBef>
              <a:spcAft>
                <a:spcPts val="0"/>
              </a:spcAft>
              <a:buSzPts val="1300"/>
              <a:buChar char="●"/>
            </a:pPr>
            <a:r>
              <a:rPr lang="en"/>
              <a:t>Challenges</a:t>
            </a:r>
            <a:endParaRPr/>
          </a:p>
          <a:p>
            <a:pPr indent="-298450" lvl="1" marL="914400" rtl="0" algn="l">
              <a:spcBef>
                <a:spcPts val="0"/>
              </a:spcBef>
              <a:spcAft>
                <a:spcPts val="0"/>
              </a:spcAft>
              <a:buSzPts val="1100"/>
              <a:buChar char="○"/>
            </a:pPr>
            <a:r>
              <a:rPr lang="en"/>
              <a:t>Monitoring</a:t>
            </a:r>
            <a:endParaRPr/>
          </a:p>
          <a:p>
            <a:pPr indent="-298450" lvl="1" marL="914400" rtl="0" algn="l">
              <a:spcBef>
                <a:spcPts val="0"/>
              </a:spcBef>
              <a:spcAft>
                <a:spcPts val="0"/>
              </a:spcAft>
              <a:buSzPts val="1100"/>
              <a:buChar char="○"/>
            </a:pPr>
            <a:r>
              <a:rPr lang="en"/>
              <a:t>Might need more than green infrastructure for other areas</a:t>
            </a:r>
            <a:endParaRPr/>
          </a:p>
        </p:txBody>
      </p:sp>
      <p:pic>
        <p:nvPicPr>
          <p:cNvPr id="169" name="Google Shape;169;p25"/>
          <p:cNvPicPr preferRelativeResize="0"/>
          <p:nvPr/>
        </p:nvPicPr>
        <p:blipFill>
          <a:blip r:embed="rId3">
            <a:alphaModFix/>
          </a:blip>
          <a:stretch>
            <a:fillRect/>
          </a:stretch>
        </p:blipFill>
        <p:spPr>
          <a:xfrm>
            <a:off x="4910125" y="2186878"/>
            <a:ext cx="4081901" cy="2719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Stormwater runoff</a:t>
            </a:r>
            <a:endParaRPr/>
          </a:p>
        </p:txBody>
      </p:sp>
      <p:sp>
        <p:nvSpPr>
          <p:cNvPr id="175" name="Google Shape;175;p26"/>
          <p:cNvSpPr txBox="1"/>
          <p:nvPr>
            <p:ph idx="1" type="body"/>
          </p:nvPr>
        </p:nvSpPr>
        <p:spPr>
          <a:xfrm>
            <a:off x="0" y="2186875"/>
            <a:ext cx="4073400" cy="29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Solution</a:t>
            </a:r>
            <a:endParaRPr/>
          </a:p>
          <a:p>
            <a:pPr indent="-311150" lvl="0" marL="457200" rtl="0" algn="l">
              <a:spcBef>
                <a:spcPts val="1600"/>
              </a:spcBef>
              <a:spcAft>
                <a:spcPts val="0"/>
              </a:spcAft>
              <a:buSzPts val="1300"/>
              <a:buChar char="●"/>
            </a:pPr>
            <a:r>
              <a:rPr lang="en"/>
              <a:t>Installing low-cost sensors</a:t>
            </a:r>
            <a:endParaRPr/>
          </a:p>
          <a:p>
            <a:pPr indent="-298450" lvl="1" marL="914400" rtl="0" algn="l">
              <a:spcBef>
                <a:spcPts val="0"/>
              </a:spcBef>
              <a:spcAft>
                <a:spcPts val="0"/>
              </a:spcAft>
              <a:buSzPts val="1100"/>
              <a:buChar char="○"/>
            </a:pPr>
            <a:r>
              <a:rPr lang="en"/>
              <a:t>Monitor if it is entering infrastructure as intended</a:t>
            </a:r>
            <a:endParaRPr/>
          </a:p>
          <a:p>
            <a:pPr indent="-298450" lvl="1" marL="914400" rtl="0" algn="l">
              <a:spcBef>
                <a:spcPts val="0"/>
              </a:spcBef>
              <a:spcAft>
                <a:spcPts val="0"/>
              </a:spcAft>
              <a:buSzPts val="1100"/>
              <a:buChar char="○"/>
            </a:pPr>
            <a:r>
              <a:rPr lang="en"/>
              <a:t>Determine where the water goes once it enter the infrastructure</a:t>
            </a:r>
            <a:endParaRPr/>
          </a:p>
          <a:p>
            <a:pPr indent="-298450" lvl="1" marL="914400" rtl="0" algn="l">
              <a:spcBef>
                <a:spcPts val="0"/>
              </a:spcBef>
              <a:spcAft>
                <a:spcPts val="0"/>
              </a:spcAft>
              <a:buSzPts val="1100"/>
              <a:buChar char="○"/>
            </a:pPr>
            <a:r>
              <a:rPr lang="en"/>
              <a:t>Check soil </a:t>
            </a:r>
            <a:r>
              <a:rPr lang="en"/>
              <a:t>moisture</a:t>
            </a:r>
            <a:r>
              <a:rPr lang="en"/>
              <a:t>, </a:t>
            </a:r>
            <a:r>
              <a:rPr lang="en"/>
              <a:t>chemical</a:t>
            </a:r>
            <a:r>
              <a:rPr lang="en"/>
              <a:t> rates and water quality. </a:t>
            </a:r>
            <a:endParaRPr/>
          </a:p>
        </p:txBody>
      </p:sp>
      <p:pic>
        <p:nvPicPr>
          <p:cNvPr id="176" name="Google Shape;176;p26"/>
          <p:cNvPicPr preferRelativeResize="0"/>
          <p:nvPr/>
        </p:nvPicPr>
        <p:blipFill>
          <a:blip r:embed="rId3">
            <a:alphaModFix/>
          </a:blip>
          <a:stretch>
            <a:fillRect/>
          </a:stretch>
        </p:blipFill>
        <p:spPr>
          <a:xfrm>
            <a:off x="4373075" y="2006250"/>
            <a:ext cx="4477275"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a:t>
            </a:r>
            <a:r>
              <a:rPr lang="en"/>
              <a:t> Data IoT </a:t>
            </a:r>
            <a:endParaRPr/>
          </a:p>
        </p:txBody>
      </p:sp>
      <p:sp>
        <p:nvSpPr>
          <p:cNvPr id="182" name="Google Shape;182;p27"/>
          <p:cNvSpPr txBox="1"/>
          <p:nvPr>
            <p:ph idx="1" type="body"/>
          </p:nvPr>
        </p:nvSpPr>
        <p:spPr>
          <a:xfrm>
            <a:off x="729450" y="1910775"/>
            <a:ext cx="3842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a:solidFill>
                  <a:srgbClr val="58595B"/>
                </a:solidFill>
              </a:rPr>
              <a:t>Projects </a:t>
            </a:r>
            <a:endParaRPr>
              <a:solidFill>
                <a:srgbClr val="58595B"/>
              </a:solidFill>
            </a:endParaRPr>
          </a:p>
          <a:p>
            <a:pPr indent="0" lvl="0" marL="0" rtl="0" algn="l">
              <a:lnSpc>
                <a:spcPct val="150000"/>
              </a:lnSpc>
              <a:spcBef>
                <a:spcPts val="800"/>
              </a:spcBef>
              <a:spcAft>
                <a:spcPts val="0"/>
              </a:spcAft>
              <a:buNone/>
            </a:pPr>
            <a:r>
              <a:rPr lang="en">
                <a:solidFill>
                  <a:srgbClr val="58595B"/>
                </a:solidFill>
              </a:rPr>
              <a:t>Privacy Policies</a:t>
            </a:r>
            <a:endParaRPr>
              <a:solidFill>
                <a:srgbClr val="58595B"/>
              </a:solidFill>
            </a:endParaRPr>
          </a:p>
          <a:p>
            <a:pPr indent="0" lvl="0" marL="0" rtl="0" algn="l">
              <a:lnSpc>
                <a:spcPct val="150000"/>
              </a:lnSpc>
              <a:spcBef>
                <a:spcPts val="800"/>
              </a:spcBef>
              <a:spcAft>
                <a:spcPts val="0"/>
              </a:spcAft>
              <a:buNone/>
            </a:pPr>
            <a:r>
              <a:rPr lang="en">
                <a:solidFill>
                  <a:srgbClr val="58595B"/>
                </a:solidFill>
              </a:rPr>
              <a:t>Types of Data</a:t>
            </a:r>
            <a:endParaRPr>
              <a:solidFill>
                <a:srgbClr val="58595B"/>
              </a:solidFill>
            </a:endParaRPr>
          </a:p>
          <a:p>
            <a:pPr indent="0" lvl="0" marL="0" rtl="0" algn="l">
              <a:spcBef>
                <a:spcPts val="800"/>
              </a:spcBef>
              <a:spcAft>
                <a:spcPts val="0"/>
              </a:spcAft>
              <a:buNone/>
            </a:pPr>
            <a:r>
              <a:t/>
            </a:r>
            <a:endParaRPr sz="1200">
              <a:latin typeface="Arial"/>
              <a:ea typeface="Arial"/>
              <a:cs typeface="Arial"/>
              <a:sym typeface="Arial"/>
            </a:endParaRPr>
          </a:p>
          <a:p>
            <a:pPr indent="0" lvl="0" marL="0" rtl="0" algn="l">
              <a:lnSpc>
                <a:spcPct val="104000"/>
              </a:lnSpc>
              <a:spcBef>
                <a:spcPts val="1600"/>
              </a:spcBef>
              <a:spcAft>
                <a:spcPts val="2800"/>
              </a:spcAft>
              <a:buNone/>
            </a:pPr>
            <a:r>
              <a:t/>
            </a:r>
            <a:endParaRPr sz="1200">
              <a:latin typeface="Arial"/>
              <a:ea typeface="Arial"/>
              <a:cs typeface="Arial"/>
              <a:sym typeface="Arial"/>
            </a:endParaRPr>
          </a:p>
        </p:txBody>
      </p:sp>
      <p:pic>
        <p:nvPicPr>
          <p:cNvPr id="183" name="Google Shape;183;p27"/>
          <p:cNvPicPr preferRelativeResize="0"/>
          <p:nvPr/>
        </p:nvPicPr>
        <p:blipFill>
          <a:blip r:embed="rId3">
            <a:alphaModFix/>
          </a:blip>
          <a:stretch>
            <a:fillRect/>
          </a:stretch>
        </p:blipFill>
        <p:spPr>
          <a:xfrm>
            <a:off x="4403900" y="2011850"/>
            <a:ext cx="4014250" cy="250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Portland Urban Data Lake</a:t>
            </a:r>
            <a:endParaRPr/>
          </a:p>
        </p:txBody>
      </p:sp>
      <p:sp>
        <p:nvSpPr>
          <p:cNvPr id="189" name="Google Shape;189;p28"/>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Open data policy </a:t>
            </a:r>
            <a:endParaRPr/>
          </a:p>
          <a:p>
            <a:pPr indent="0" lvl="0" marL="0" rtl="0" algn="l">
              <a:lnSpc>
                <a:spcPct val="100000"/>
              </a:lnSpc>
              <a:spcBef>
                <a:spcPts val="2800"/>
              </a:spcBef>
              <a:spcAft>
                <a:spcPts val="0"/>
              </a:spcAft>
              <a:buNone/>
            </a:pPr>
            <a:r>
              <a:rPr lang="en"/>
              <a:t>Partners and projects </a:t>
            </a:r>
            <a:endParaRPr/>
          </a:p>
          <a:p>
            <a:pPr indent="0" lvl="0" marL="0" rtl="0" algn="l">
              <a:lnSpc>
                <a:spcPct val="100000"/>
              </a:lnSpc>
              <a:spcBef>
                <a:spcPts val="2800"/>
              </a:spcBef>
              <a:spcAft>
                <a:spcPts val="2800"/>
              </a:spcAft>
              <a:buNone/>
            </a:pPr>
            <a:r>
              <a:rPr lang="en"/>
              <a:t>Privacy policy </a:t>
            </a:r>
            <a:endParaRPr/>
          </a:p>
        </p:txBody>
      </p:sp>
      <p:pic>
        <p:nvPicPr>
          <p:cNvPr id="190" name="Google Shape;190;p28"/>
          <p:cNvPicPr preferRelativeResize="0"/>
          <p:nvPr/>
        </p:nvPicPr>
        <p:blipFill>
          <a:blip r:embed="rId3">
            <a:alphaModFix/>
          </a:blip>
          <a:stretch>
            <a:fillRect/>
          </a:stretch>
        </p:blipFill>
        <p:spPr>
          <a:xfrm>
            <a:off x="4713350" y="1995838"/>
            <a:ext cx="4267049" cy="27185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a:t>
            </a:r>
            <a:r>
              <a:rPr lang="en"/>
              <a:t>Columbus</a:t>
            </a:r>
            <a:r>
              <a:rPr lang="en"/>
              <a:t> </a:t>
            </a:r>
            <a:r>
              <a:rPr lang="en"/>
              <a:t>Operating</a:t>
            </a:r>
            <a:r>
              <a:rPr lang="en"/>
              <a:t> System</a:t>
            </a:r>
            <a:endParaRPr/>
          </a:p>
        </p:txBody>
      </p:sp>
      <p:sp>
        <p:nvSpPr>
          <p:cNvPr id="196" name="Google Shape;196;p29"/>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Majority of data used for transportation </a:t>
            </a:r>
            <a:endParaRPr/>
          </a:p>
          <a:p>
            <a:pPr indent="0" lvl="0" marL="0" rtl="0" algn="l">
              <a:spcBef>
                <a:spcPts val="1600"/>
              </a:spcBef>
              <a:spcAft>
                <a:spcPts val="0"/>
              </a:spcAft>
              <a:buNone/>
            </a:pPr>
            <a:r>
              <a:rPr lang="en"/>
              <a:t>Projects of note  </a:t>
            </a:r>
            <a:endParaRPr/>
          </a:p>
          <a:p>
            <a:pPr indent="0" lvl="0" marL="0" rtl="0" algn="l">
              <a:spcBef>
                <a:spcPts val="1600"/>
              </a:spcBef>
              <a:spcAft>
                <a:spcPts val="1600"/>
              </a:spcAft>
              <a:buNone/>
            </a:pPr>
            <a:r>
              <a:rPr lang="en"/>
              <a:t>Odd privacy statements</a:t>
            </a:r>
            <a:endParaRPr/>
          </a:p>
        </p:txBody>
      </p:sp>
      <p:pic>
        <p:nvPicPr>
          <p:cNvPr id="197" name="Google Shape;197;p29"/>
          <p:cNvPicPr preferRelativeResize="0"/>
          <p:nvPr/>
        </p:nvPicPr>
        <p:blipFill>
          <a:blip r:embed="rId3">
            <a:alphaModFix/>
          </a:blip>
          <a:stretch>
            <a:fillRect/>
          </a:stretch>
        </p:blipFill>
        <p:spPr>
          <a:xfrm>
            <a:off x="4130025" y="2270675"/>
            <a:ext cx="4601524" cy="187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Denver Enterprise Data Management System</a:t>
            </a:r>
            <a:endParaRPr/>
          </a:p>
        </p:txBody>
      </p:sp>
      <p:sp>
        <p:nvSpPr>
          <p:cNvPr id="203" name="Google Shape;203;p30"/>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a:t>Public and private data</a:t>
            </a:r>
            <a:endParaRPr/>
          </a:p>
          <a:p>
            <a:pPr indent="0" lvl="0" marL="0" rtl="0" algn="l">
              <a:lnSpc>
                <a:spcPct val="150000"/>
              </a:lnSpc>
              <a:spcBef>
                <a:spcPts val="800"/>
              </a:spcBef>
              <a:spcAft>
                <a:spcPts val="0"/>
              </a:spcAft>
              <a:buNone/>
            </a:pPr>
            <a:r>
              <a:rPr lang="en"/>
              <a:t>Projects are with private companies </a:t>
            </a:r>
            <a:endParaRPr/>
          </a:p>
          <a:p>
            <a:pPr indent="0" lvl="0" marL="0" rtl="0" algn="l">
              <a:lnSpc>
                <a:spcPct val="150000"/>
              </a:lnSpc>
              <a:spcBef>
                <a:spcPts val="800"/>
              </a:spcBef>
              <a:spcAft>
                <a:spcPts val="800"/>
              </a:spcAft>
              <a:buNone/>
            </a:pPr>
            <a:r>
              <a:rPr lang="en"/>
              <a:t>Privacy </a:t>
            </a:r>
            <a:endParaRPr/>
          </a:p>
        </p:txBody>
      </p:sp>
      <p:pic>
        <p:nvPicPr>
          <p:cNvPr id="204" name="Google Shape;204;p30"/>
          <p:cNvPicPr preferRelativeResize="0"/>
          <p:nvPr/>
        </p:nvPicPr>
        <p:blipFill>
          <a:blip r:embed="rId3">
            <a:alphaModFix/>
          </a:blip>
          <a:stretch>
            <a:fillRect/>
          </a:stretch>
        </p:blipFill>
        <p:spPr>
          <a:xfrm>
            <a:off x="4266500" y="1927188"/>
            <a:ext cx="4267049" cy="28467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Toronto and More </a:t>
            </a:r>
            <a:endParaRPr/>
          </a:p>
        </p:txBody>
      </p:sp>
      <p:sp>
        <p:nvSpPr>
          <p:cNvPr id="210" name="Google Shape;210;p31"/>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Third-party “data trust”</a:t>
            </a:r>
            <a:endParaRPr/>
          </a:p>
          <a:p>
            <a:pPr indent="0" lvl="0" marL="0" rtl="0" algn="l">
              <a:spcBef>
                <a:spcPts val="1600"/>
              </a:spcBef>
              <a:spcAft>
                <a:spcPts val="0"/>
              </a:spcAft>
              <a:buNone/>
            </a:pPr>
            <a:r>
              <a:rPr lang="en"/>
              <a:t>Privatization</a:t>
            </a:r>
            <a:r>
              <a:rPr lang="en"/>
              <a:t> </a:t>
            </a:r>
            <a:endParaRPr/>
          </a:p>
          <a:p>
            <a:pPr indent="0" lvl="0" marL="0" rtl="0" algn="l">
              <a:spcBef>
                <a:spcPts val="1600"/>
              </a:spcBef>
              <a:spcAft>
                <a:spcPts val="1600"/>
              </a:spcAft>
              <a:buNone/>
            </a:pPr>
            <a:r>
              <a:rPr lang="en"/>
              <a:t>Other thoughts</a:t>
            </a:r>
            <a:endParaRPr/>
          </a:p>
        </p:txBody>
      </p:sp>
      <p:pic>
        <p:nvPicPr>
          <p:cNvPr id="211" name="Google Shape;211;p31"/>
          <p:cNvPicPr preferRelativeResize="0"/>
          <p:nvPr/>
        </p:nvPicPr>
        <p:blipFill>
          <a:blip r:embed="rId3">
            <a:alphaModFix/>
          </a:blip>
          <a:stretch>
            <a:fillRect/>
          </a:stretch>
        </p:blipFill>
        <p:spPr>
          <a:xfrm>
            <a:off x="3700350" y="2112588"/>
            <a:ext cx="5311999" cy="2193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What is smart city?</a:t>
            </a:r>
            <a:endParaRPr/>
          </a:p>
          <a:p>
            <a:pPr indent="-311150" lvl="0" marL="457200" rtl="0" algn="l">
              <a:spcBef>
                <a:spcPts val="0"/>
              </a:spcBef>
              <a:spcAft>
                <a:spcPts val="0"/>
              </a:spcAft>
              <a:buSzPts val="1300"/>
              <a:buChar char="●"/>
            </a:pPr>
            <a:r>
              <a:rPr lang="en"/>
              <a:t>Topics that we will be talking about</a:t>
            </a:r>
            <a:endParaRPr/>
          </a:p>
          <a:p>
            <a:pPr indent="-298450" lvl="1" marL="914400" rtl="0" algn="l">
              <a:spcBef>
                <a:spcPts val="0"/>
              </a:spcBef>
              <a:spcAft>
                <a:spcPts val="0"/>
              </a:spcAft>
              <a:buSzPts val="1100"/>
              <a:buChar char="○"/>
            </a:pPr>
            <a:r>
              <a:rPr lang="en"/>
              <a:t>Infrastructure</a:t>
            </a:r>
            <a:endParaRPr/>
          </a:p>
          <a:p>
            <a:pPr indent="-298450" lvl="1" marL="914400" rtl="0" algn="l">
              <a:spcBef>
                <a:spcPts val="0"/>
              </a:spcBef>
              <a:spcAft>
                <a:spcPts val="0"/>
              </a:spcAft>
              <a:buSzPts val="1100"/>
              <a:buChar char="○"/>
            </a:pPr>
            <a:r>
              <a:rPr lang="en"/>
              <a:t>Environmental</a:t>
            </a:r>
            <a:endParaRPr/>
          </a:p>
          <a:p>
            <a:pPr indent="-298450" lvl="1" marL="914400" rtl="0" algn="l">
              <a:spcBef>
                <a:spcPts val="0"/>
              </a:spcBef>
              <a:spcAft>
                <a:spcPts val="0"/>
              </a:spcAft>
              <a:buSzPts val="1100"/>
              <a:buChar char="○"/>
            </a:pPr>
            <a:r>
              <a:rPr lang="en"/>
              <a:t>Internet of Things</a:t>
            </a:r>
            <a:endParaRPr/>
          </a:p>
          <a:p>
            <a:pPr indent="-298450" lvl="1" marL="914400" rtl="0" algn="l">
              <a:spcBef>
                <a:spcPts val="0"/>
              </a:spcBef>
              <a:spcAft>
                <a:spcPts val="0"/>
              </a:spcAft>
              <a:buSzPts val="1100"/>
              <a:buChar char="○"/>
            </a:pPr>
            <a:r>
              <a:rPr lang="en"/>
              <a:t>Economics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4" name="Google Shape;94;p14"/>
          <p:cNvPicPr preferRelativeResize="0"/>
          <p:nvPr/>
        </p:nvPicPr>
        <p:blipFill>
          <a:blip r:embed="rId3">
            <a:alphaModFix/>
          </a:blip>
          <a:stretch>
            <a:fillRect/>
          </a:stretch>
        </p:blipFill>
        <p:spPr>
          <a:xfrm>
            <a:off x="4572000" y="777875"/>
            <a:ext cx="4183250" cy="4183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Economical </a:t>
            </a:r>
            <a:endParaRPr/>
          </a:p>
          <a:p>
            <a:pPr indent="0" lvl="0" marL="0" rtl="0" algn="l">
              <a:spcBef>
                <a:spcPts val="0"/>
              </a:spcBef>
              <a:spcAft>
                <a:spcPts val="0"/>
              </a:spcAft>
              <a:buNone/>
            </a:pPr>
            <a:r>
              <a:rPr lang="en"/>
              <a:t>Problems</a:t>
            </a:r>
            <a:endParaRPr/>
          </a:p>
        </p:txBody>
      </p:sp>
      <p:sp>
        <p:nvSpPr>
          <p:cNvPr id="217" name="Google Shape;217;p32"/>
          <p:cNvSpPr txBox="1"/>
          <p:nvPr>
            <p:ph idx="1" type="body"/>
          </p:nvPr>
        </p:nvSpPr>
        <p:spPr>
          <a:xfrm>
            <a:off x="729450" y="2493325"/>
            <a:ext cx="2726700" cy="1192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000000"/>
              </a:buClr>
              <a:buSzPts val="1500"/>
              <a:buFont typeface="Arial"/>
              <a:buNone/>
            </a:pPr>
            <a:r>
              <a:rPr i="1" lang="en" sz="1500">
                <a:solidFill>
                  <a:srgbClr val="38761D"/>
                </a:solidFill>
                <a:highlight>
                  <a:schemeClr val="lt1"/>
                </a:highlight>
                <a:latin typeface="Arial"/>
                <a:ea typeface="Arial"/>
                <a:cs typeface="Arial"/>
                <a:sym typeface="Arial"/>
              </a:rPr>
              <a:t>Without the right vision, plans, talent, and funding in place, smart city programmes will not reach their full potential.</a:t>
            </a:r>
            <a:endParaRPr>
              <a:solidFill>
                <a:srgbClr val="38761D"/>
              </a:solidFill>
            </a:endParaRPr>
          </a:p>
        </p:txBody>
      </p:sp>
      <p:pic>
        <p:nvPicPr>
          <p:cNvPr id="218" name="Google Shape;218;p32"/>
          <p:cNvPicPr preferRelativeResize="0"/>
          <p:nvPr/>
        </p:nvPicPr>
        <p:blipFill rotWithShape="1">
          <a:blip r:embed="rId3">
            <a:alphaModFix/>
          </a:blip>
          <a:srcRect b="0" l="0" r="0" t="0"/>
          <a:stretch/>
        </p:blipFill>
        <p:spPr>
          <a:xfrm>
            <a:off x="3456250" y="995223"/>
            <a:ext cx="5479675" cy="350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3"/>
          <p:cNvPicPr preferRelativeResize="0"/>
          <p:nvPr/>
        </p:nvPicPr>
        <p:blipFill rotWithShape="1">
          <a:blip r:embed="rId3">
            <a:alphaModFix/>
          </a:blip>
          <a:srcRect b="20143" l="21591" r="24645" t="13242"/>
          <a:stretch/>
        </p:blipFill>
        <p:spPr>
          <a:xfrm>
            <a:off x="2236388" y="696475"/>
            <a:ext cx="1070527" cy="750100"/>
          </a:xfrm>
          <a:prstGeom prst="rect">
            <a:avLst/>
          </a:prstGeom>
          <a:noFill/>
          <a:ln>
            <a:noFill/>
          </a:ln>
        </p:spPr>
      </p:pic>
      <p:sp>
        <p:nvSpPr>
          <p:cNvPr id="224" name="Google Shape;224;p33"/>
          <p:cNvSpPr txBox="1"/>
          <p:nvPr/>
        </p:nvSpPr>
        <p:spPr>
          <a:xfrm>
            <a:off x="3416961" y="890432"/>
            <a:ext cx="3771900" cy="3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Economic Development</a:t>
            </a:r>
            <a:endParaRPr b="1" i="0" sz="2400" u="none" cap="none" strike="noStrike">
              <a:solidFill>
                <a:srgbClr val="000000"/>
              </a:solidFill>
              <a:latin typeface="Arial"/>
              <a:ea typeface="Arial"/>
              <a:cs typeface="Arial"/>
              <a:sym typeface="Arial"/>
            </a:endParaRPr>
          </a:p>
        </p:txBody>
      </p:sp>
      <p:sp>
        <p:nvSpPr>
          <p:cNvPr id="225" name="Google Shape;225;p33"/>
          <p:cNvSpPr txBox="1"/>
          <p:nvPr/>
        </p:nvSpPr>
        <p:spPr>
          <a:xfrm>
            <a:off x="504892" y="1727800"/>
            <a:ext cx="8134200" cy="3721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200000"/>
              </a:lnSpc>
              <a:spcBef>
                <a:spcPts val="1500"/>
              </a:spcBef>
              <a:spcAft>
                <a:spcPts val="0"/>
              </a:spcAft>
              <a:buClr>
                <a:srgbClr val="000000"/>
              </a:buClr>
              <a:buSzPts val="1800"/>
              <a:buFont typeface="Arial"/>
              <a:buNone/>
            </a:pPr>
            <a:r>
              <a:rPr b="1" i="0" lang="en" u="none" cap="none" strike="noStrike">
                <a:solidFill>
                  <a:srgbClr val="333333"/>
                </a:solidFill>
                <a:latin typeface="Arial"/>
                <a:ea typeface="Arial"/>
                <a:cs typeface="Arial"/>
                <a:sym typeface="Arial"/>
              </a:rPr>
              <a:t>Automation brings in cost savings</a:t>
            </a:r>
            <a:endParaRPr b="1" i="0" u="none" cap="none" strike="noStrike">
              <a:solidFill>
                <a:srgbClr val="333333"/>
              </a:solidFill>
              <a:latin typeface="Arial"/>
              <a:ea typeface="Arial"/>
              <a:cs typeface="Arial"/>
              <a:sym typeface="Arial"/>
            </a:endParaRPr>
          </a:p>
          <a:p>
            <a:pPr indent="457200" lvl="0" marL="457200" marR="0" rtl="0" algn="l">
              <a:lnSpc>
                <a:spcPct val="200000"/>
              </a:lnSpc>
              <a:spcBef>
                <a:spcPts val="1500"/>
              </a:spcBef>
              <a:spcAft>
                <a:spcPts val="0"/>
              </a:spcAft>
              <a:buClr>
                <a:srgbClr val="000000"/>
              </a:buClr>
              <a:buSzPts val="1800"/>
              <a:buFont typeface="Arial"/>
              <a:buNone/>
            </a:pPr>
            <a:r>
              <a:rPr b="1" i="0" lang="en" u="none" cap="none" strike="noStrike">
                <a:solidFill>
                  <a:srgbClr val="333333"/>
                </a:solidFill>
                <a:latin typeface="Arial"/>
                <a:ea typeface="Arial"/>
                <a:cs typeface="Arial"/>
                <a:sym typeface="Arial"/>
              </a:rPr>
              <a:t>Sensors ensuring proper efficiency</a:t>
            </a:r>
            <a:endParaRPr b="1" i="0" u="none" cap="none" strike="noStrike">
              <a:solidFill>
                <a:srgbClr val="333333"/>
              </a:solidFill>
              <a:latin typeface="Arial"/>
              <a:ea typeface="Arial"/>
              <a:cs typeface="Arial"/>
              <a:sym typeface="Arial"/>
            </a:endParaRPr>
          </a:p>
          <a:p>
            <a:pPr indent="457200" lvl="0" marL="457200" marR="0" rtl="0" algn="l">
              <a:lnSpc>
                <a:spcPct val="200000"/>
              </a:lnSpc>
              <a:spcBef>
                <a:spcPts val="1500"/>
              </a:spcBef>
              <a:spcAft>
                <a:spcPts val="0"/>
              </a:spcAft>
              <a:buClr>
                <a:srgbClr val="000000"/>
              </a:buClr>
              <a:buSzPts val="1800"/>
              <a:buFont typeface="Arial"/>
              <a:buNone/>
            </a:pPr>
            <a:r>
              <a:rPr b="1" i="0" lang="en" u="none" cap="none" strike="noStrike">
                <a:solidFill>
                  <a:srgbClr val="333333"/>
                </a:solidFill>
                <a:latin typeface="Arial"/>
                <a:ea typeface="Arial"/>
                <a:cs typeface="Arial"/>
                <a:sym typeface="Arial"/>
              </a:rPr>
              <a:t>Mitigating risks, reducing damages</a:t>
            </a:r>
            <a:endParaRPr b="1" i="0" u="none" cap="none" strike="noStrike">
              <a:solidFill>
                <a:srgbClr val="333333"/>
              </a:solidFill>
              <a:latin typeface="Arial"/>
              <a:ea typeface="Arial"/>
              <a:cs typeface="Arial"/>
              <a:sym typeface="Arial"/>
            </a:endParaRPr>
          </a:p>
          <a:p>
            <a:pPr indent="457200" lvl="0" marL="457200" marR="0" rtl="0" algn="l">
              <a:lnSpc>
                <a:spcPct val="200000"/>
              </a:lnSpc>
              <a:spcBef>
                <a:spcPts val="1500"/>
              </a:spcBef>
              <a:spcAft>
                <a:spcPts val="0"/>
              </a:spcAft>
              <a:buClr>
                <a:srgbClr val="000000"/>
              </a:buClr>
              <a:buSzPts val="1800"/>
              <a:buFont typeface="Arial"/>
              <a:buNone/>
            </a:pPr>
            <a:r>
              <a:rPr b="1" i="0" lang="en" u="none" cap="none" strike="noStrike">
                <a:solidFill>
                  <a:srgbClr val="333333"/>
                </a:solidFill>
                <a:latin typeface="Arial"/>
                <a:ea typeface="Arial"/>
                <a:cs typeface="Arial"/>
                <a:sym typeface="Arial"/>
              </a:rPr>
              <a:t>More inflow of talent</a:t>
            </a:r>
            <a:endParaRPr b="1" i="0" u="none" cap="none" strike="noStrike">
              <a:solidFill>
                <a:srgbClr val="333333"/>
              </a:solidFill>
              <a:latin typeface="Arial"/>
              <a:ea typeface="Arial"/>
              <a:cs typeface="Arial"/>
              <a:sym typeface="Arial"/>
            </a:endParaRPr>
          </a:p>
          <a:p>
            <a:pPr indent="457200" lvl="0" marL="457200" marR="0" rtl="0" algn="l">
              <a:lnSpc>
                <a:spcPct val="200000"/>
              </a:lnSpc>
              <a:spcBef>
                <a:spcPts val="1500"/>
              </a:spcBef>
              <a:spcAft>
                <a:spcPts val="0"/>
              </a:spcAft>
              <a:buClr>
                <a:srgbClr val="000000"/>
              </a:buClr>
              <a:buSzPts val="1800"/>
              <a:buFont typeface="Arial"/>
              <a:buNone/>
            </a:pPr>
            <a:r>
              <a:rPr b="1" i="0" lang="en" u="none" cap="none" strike="noStrike">
                <a:solidFill>
                  <a:srgbClr val="333333"/>
                </a:solidFill>
                <a:latin typeface="Arial"/>
                <a:ea typeface="Arial"/>
                <a:cs typeface="Arial"/>
                <a:sym typeface="Arial"/>
              </a:rPr>
              <a:t>Smart transportation</a:t>
            </a:r>
            <a:endParaRPr b="1" i="0" u="none" cap="none" strike="noStrike">
              <a:solidFill>
                <a:srgbClr val="333333"/>
              </a:solidFill>
              <a:latin typeface="Arial"/>
              <a:ea typeface="Arial"/>
              <a:cs typeface="Arial"/>
              <a:sym typeface="Arial"/>
            </a:endParaRPr>
          </a:p>
          <a:p>
            <a:pPr indent="0" lvl="0" marL="0" marR="0" rtl="0" algn="l">
              <a:lnSpc>
                <a:spcPct val="15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33"/>
          <p:cNvPicPr preferRelativeResize="0"/>
          <p:nvPr/>
        </p:nvPicPr>
        <p:blipFill rotWithShape="1">
          <a:blip r:embed="rId4">
            <a:alphaModFix/>
          </a:blip>
          <a:srcRect b="38099" l="28667" r="28105" t="25739"/>
          <a:stretch/>
        </p:blipFill>
        <p:spPr>
          <a:xfrm>
            <a:off x="786529" y="1929575"/>
            <a:ext cx="437225" cy="404046"/>
          </a:xfrm>
          <a:prstGeom prst="rect">
            <a:avLst/>
          </a:prstGeom>
          <a:noFill/>
          <a:ln>
            <a:noFill/>
          </a:ln>
        </p:spPr>
      </p:pic>
      <p:pic>
        <p:nvPicPr>
          <p:cNvPr id="227" name="Google Shape;227;p33"/>
          <p:cNvPicPr preferRelativeResize="0"/>
          <p:nvPr/>
        </p:nvPicPr>
        <p:blipFill rotWithShape="1">
          <a:blip r:embed="rId5">
            <a:alphaModFix/>
          </a:blip>
          <a:srcRect b="20805" l="23651" r="23636" t="13083"/>
          <a:stretch/>
        </p:blipFill>
        <p:spPr>
          <a:xfrm>
            <a:off x="838062" y="2511964"/>
            <a:ext cx="334150" cy="463025"/>
          </a:xfrm>
          <a:prstGeom prst="rect">
            <a:avLst/>
          </a:prstGeom>
          <a:noFill/>
          <a:ln>
            <a:noFill/>
          </a:ln>
        </p:spPr>
      </p:pic>
      <p:pic>
        <p:nvPicPr>
          <p:cNvPr id="228" name="Google Shape;228;p33"/>
          <p:cNvPicPr preferRelativeResize="0"/>
          <p:nvPr/>
        </p:nvPicPr>
        <p:blipFill rotWithShape="1">
          <a:blip r:embed="rId6">
            <a:alphaModFix/>
          </a:blip>
          <a:srcRect b="27605" l="27729" r="26247" t="20524"/>
          <a:stretch/>
        </p:blipFill>
        <p:spPr>
          <a:xfrm>
            <a:off x="838062" y="3153349"/>
            <a:ext cx="334150" cy="416039"/>
          </a:xfrm>
          <a:prstGeom prst="rect">
            <a:avLst/>
          </a:prstGeom>
          <a:noFill/>
          <a:ln>
            <a:noFill/>
          </a:ln>
        </p:spPr>
      </p:pic>
      <p:pic>
        <p:nvPicPr>
          <p:cNvPr id="229" name="Google Shape;229;p33"/>
          <p:cNvPicPr preferRelativeResize="0"/>
          <p:nvPr/>
        </p:nvPicPr>
        <p:blipFill rotWithShape="1">
          <a:blip r:embed="rId7">
            <a:alphaModFix/>
          </a:blip>
          <a:srcRect b="0" l="0" r="62006" t="0"/>
          <a:stretch/>
        </p:blipFill>
        <p:spPr>
          <a:xfrm>
            <a:off x="810971" y="3861502"/>
            <a:ext cx="388311" cy="404050"/>
          </a:xfrm>
          <a:prstGeom prst="rect">
            <a:avLst/>
          </a:prstGeom>
          <a:noFill/>
          <a:ln>
            <a:noFill/>
          </a:ln>
        </p:spPr>
      </p:pic>
      <p:pic>
        <p:nvPicPr>
          <p:cNvPr id="230" name="Google Shape;230;p33"/>
          <p:cNvPicPr preferRelativeResize="0"/>
          <p:nvPr/>
        </p:nvPicPr>
        <p:blipFill rotWithShape="1">
          <a:blip r:embed="rId8">
            <a:alphaModFix/>
          </a:blip>
          <a:srcRect b="27496" l="26416" r="26208" t="27501"/>
          <a:stretch/>
        </p:blipFill>
        <p:spPr>
          <a:xfrm>
            <a:off x="786518" y="4429095"/>
            <a:ext cx="437225" cy="284967"/>
          </a:xfrm>
          <a:prstGeom prst="rect">
            <a:avLst/>
          </a:prstGeom>
          <a:noFill/>
          <a:ln>
            <a:noFill/>
          </a:ln>
        </p:spPr>
      </p:pic>
      <p:pic>
        <p:nvPicPr>
          <p:cNvPr id="231" name="Google Shape;231;p33"/>
          <p:cNvPicPr preferRelativeResize="0"/>
          <p:nvPr/>
        </p:nvPicPr>
        <p:blipFill rotWithShape="1">
          <a:blip r:embed="rId9">
            <a:alphaModFix/>
          </a:blip>
          <a:srcRect b="0" l="0" r="0" t="0"/>
          <a:stretch/>
        </p:blipFill>
        <p:spPr>
          <a:xfrm>
            <a:off x="5745960" y="2035188"/>
            <a:ext cx="2372353" cy="24282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3">
            <a:alphaModFix amt="16000"/>
          </a:blip>
          <a:srcRect b="0" l="0" r="0" t="0"/>
          <a:stretch/>
        </p:blipFill>
        <p:spPr>
          <a:xfrm>
            <a:off x="7138" y="0"/>
            <a:ext cx="9129734" cy="5143500"/>
          </a:xfrm>
          <a:prstGeom prst="rect">
            <a:avLst/>
          </a:prstGeom>
          <a:noFill/>
          <a:ln>
            <a:noFill/>
          </a:ln>
        </p:spPr>
      </p:pic>
      <p:sp>
        <p:nvSpPr>
          <p:cNvPr id="237" name="Google Shape;237;p34"/>
          <p:cNvSpPr txBox="1"/>
          <p:nvPr/>
        </p:nvSpPr>
        <p:spPr>
          <a:xfrm>
            <a:off x="399650" y="1480150"/>
            <a:ext cx="8409900" cy="31527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62500"/>
              </a:lnSpc>
              <a:spcBef>
                <a:spcPts val="110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Foster entrepreneurs to develop the technology needed and the companies needed to implement the advance technology.</a:t>
            </a:r>
            <a:endParaRPr b="1" i="0" sz="1200" u="none" cap="none" strike="noStrike">
              <a:solidFill>
                <a:srgbClr val="000000"/>
              </a:solidFill>
              <a:latin typeface="Arial"/>
              <a:ea typeface="Arial"/>
              <a:cs typeface="Arial"/>
              <a:sym typeface="Arial"/>
            </a:endParaRPr>
          </a:p>
          <a:p>
            <a:pPr indent="-304800" lvl="0" marL="457200" marR="0" rtl="0" algn="just">
              <a:lnSpc>
                <a:spcPct val="1625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Private companies are collaborating and the result will be seen in enhanced Internet availability, energy savings and improved connectivity with citizens.</a:t>
            </a:r>
            <a:endParaRPr b="1" i="0" sz="1200" u="none" cap="none" strike="noStrike">
              <a:solidFill>
                <a:srgbClr val="000000"/>
              </a:solidFill>
              <a:latin typeface="Arial"/>
              <a:ea typeface="Arial"/>
              <a:cs typeface="Arial"/>
              <a:sym typeface="Arial"/>
            </a:endParaRPr>
          </a:p>
          <a:p>
            <a:pPr indent="-304800" lvl="0" marL="457200" marR="0" rtl="0" algn="just">
              <a:lnSpc>
                <a:spcPct val="1625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Diminishing air-pollution levels and improves citizen’s physical and mental health, but also saves public funds.</a:t>
            </a:r>
            <a:endParaRPr b="1" i="0" sz="1200" u="none" cap="none" strike="noStrike">
              <a:solidFill>
                <a:srgbClr val="000000"/>
              </a:solidFill>
              <a:latin typeface="Arial"/>
              <a:ea typeface="Arial"/>
              <a:cs typeface="Arial"/>
              <a:sym typeface="Arial"/>
            </a:endParaRPr>
          </a:p>
          <a:p>
            <a:pPr indent="-304800" lvl="0" marL="457200" marR="0" rtl="0" algn="just">
              <a:lnSpc>
                <a:spcPct val="1625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Smart grids allow governments to better prepare for power outages and even use electric vehicles as power sources in times of shortage.</a:t>
            </a:r>
            <a:endParaRPr b="1" i="0" sz="1200" u="none" cap="none" strike="noStrike">
              <a:solidFill>
                <a:srgbClr val="000000"/>
              </a:solidFill>
              <a:latin typeface="Arial"/>
              <a:ea typeface="Arial"/>
              <a:cs typeface="Arial"/>
              <a:sym typeface="Arial"/>
            </a:endParaRPr>
          </a:p>
          <a:p>
            <a:pPr indent="-304800" lvl="0" marL="457200" marR="0" rtl="0" algn="just">
              <a:lnSpc>
                <a:spcPct val="1625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Using IoT solutions to more effectively implement road tolling systems and cut down parking fraud.</a:t>
            </a:r>
            <a:endParaRPr b="1" i="0" sz="1200" u="none" cap="none" strike="noStrike">
              <a:solidFill>
                <a:srgbClr val="000000"/>
              </a:solidFill>
              <a:latin typeface="Arial"/>
              <a:ea typeface="Arial"/>
              <a:cs typeface="Arial"/>
              <a:sym typeface="Arial"/>
            </a:endParaRPr>
          </a:p>
          <a:p>
            <a:pPr indent="-304800" lvl="0" marL="457200" marR="0" rtl="0" algn="just">
              <a:lnSpc>
                <a:spcPct val="1625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5G mobile networks are also increasingly improving companies digital operations and allowing them to work with a more varied international network.</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238" name="Google Shape;238;p34"/>
          <p:cNvSpPr txBox="1"/>
          <p:nvPr/>
        </p:nvSpPr>
        <p:spPr>
          <a:xfrm>
            <a:off x="3197000" y="825550"/>
            <a:ext cx="2815200" cy="6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Positive Impacts</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5"/>
          <p:cNvPicPr preferRelativeResize="0"/>
          <p:nvPr/>
        </p:nvPicPr>
        <p:blipFill rotWithShape="1">
          <a:blip r:embed="rId3">
            <a:alphaModFix/>
          </a:blip>
          <a:srcRect b="0" l="0" r="0" t="0"/>
          <a:stretch/>
        </p:blipFill>
        <p:spPr>
          <a:xfrm>
            <a:off x="4866843" y="1391350"/>
            <a:ext cx="3527860" cy="1551647"/>
          </a:xfrm>
          <a:prstGeom prst="rect">
            <a:avLst/>
          </a:prstGeom>
          <a:noFill/>
          <a:ln>
            <a:noFill/>
          </a:ln>
        </p:spPr>
      </p:pic>
      <p:pic>
        <p:nvPicPr>
          <p:cNvPr id="244" name="Google Shape;244;p35"/>
          <p:cNvPicPr preferRelativeResize="0"/>
          <p:nvPr/>
        </p:nvPicPr>
        <p:blipFill rotWithShape="1">
          <a:blip r:embed="rId4">
            <a:alphaModFix/>
          </a:blip>
          <a:srcRect b="8860" l="7313" r="0" t="10513"/>
          <a:stretch/>
        </p:blipFill>
        <p:spPr>
          <a:xfrm>
            <a:off x="4866844" y="3085046"/>
            <a:ext cx="3643981" cy="1992804"/>
          </a:xfrm>
          <a:prstGeom prst="rect">
            <a:avLst/>
          </a:prstGeom>
          <a:noFill/>
          <a:ln>
            <a:noFill/>
          </a:ln>
        </p:spPr>
      </p:pic>
      <p:sp>
        <p:nvSpPr>
          <p:cNvPr id="245" name="Google Shape;245;p35"/>
          <p:cNvSpPr txBox="1"/>
          <p:nvPr/>
        </p:nvSpPr>
        <p:spPr>
          <a:xfrm>
            <a:off x="3120455" y="2009667"/>
            <a:ext cx="1401600" cy="3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u="none" cap="none" strike="noStrike">
                <a:solidFill>
                  <a:srgbClr val="000000"/>
                </a:solidFill>
                <a:latin typeface="Arial"/>
                <a:ea typeface="Arial"/>
                <a:cs typeface="Arial"/>
                <a:sym typeface="Arial"/>
              </a:rPr>
              <a:t>Expenditure</a:t>
            </a:r>
            <a:endParaRPr b="1" i="0" u="none" cap="none" strike="noStrike">
              <a:solidFill>
                <a:srgbClr val="000000"/>
              </a:solidFill>
              <a:latin typeface="Arial"/>
              <a:ea typeface="Arial"/>
              <a:cs typeface="Arial"/>
              <a:sym typeface="Arial"/>
            </a:endParaRPr>
          </a:p>
        </p:txBody>
      </p:sp>
      <p:cxnSp>
        <p:nvCxnSpPr>
          <p:cNvPr id="246" name="Google Shape;246;p35"/>
          <p:cNvCxnSpPr/>
          <p:nvPr/>
        </p:nvCxnSpPr>
        <p:spPr>
          <a:xfrm flipH="1">
            <a:off x="3730974" y="2445711"/>
            <a:ext cx="16800" cy="1383600"/>
          </a:xfrm>
          <a:prstGeom prst="straightConnector1">
            <a:avLst/>
          </a:prstGeom>
          <a:noFill/>
          <a:ln cap="flat" cmpd="sng" w="38100">
            <a:solidFill>
              <a:srgbClr val="595959"/>
            </a:solidFill>
            <a:prstDash val="solid"/>
            <a:round/>
            <a:headEnd len="sm" w="sm" type="none"/>
            <a:tailEnd len="sm" w="sm" type="none"/>
          </a:ln>
        </p:spPr>
      </p:cxnSp>
      <p:sp>
        <p:nvSpPr>
          <p:cNvPr id="247" name="Google Shape;247;p35"/>
          <p:cNvSpPr txBox="1"/>
          <p:nvPr/>
        </p:nvSpPr>
        <p:spPr>
          <a:xfrm>
            <a:off x="2933771" y="3751256"/>
            <a:ext cx="1774800" cy="3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u="none" cap="none" strike="noStrike">
                <a:solidFill>
                  <a:srgbClr val="000000"/>
                </a:solidFill>
                <a:latin typeface="Arial"/>
                <a:ea typeface="Arial"/>
                <a:cs typeface="Arial"/>
                <a:sym typeface="Arial"/>
              </a:rPr>
              <a:t>Effective Growth</a:t>
            </a:r>
            <a:endParaRPr b="1"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u="none" cap="none" strike="noStrike">
              <a:solidFill>
                <a:srgbClr val="000000"/>
              </a:solidFill>
              <a:latin typeface="Arial"/>
              <a:ea typeface="Arial"/>
              <a:cs typeface="Arial"/>
              <a:sym typeface="Arial"/>
            </a:endParaRPr>
          </a:p>
        </p:txBody>
      </p:sp>
      <p:pic>
        <p:nvPicPr>
          <p:cNvPr id="248" name="Google Shape;248;p35"/>
          <p:cNvPicPr preferRelativeResize="0"/>
          <p:nvPr/>
        </p:nvPicPr>
        <p:blipFill rotWithShape="1">
          <a:blip r:embed="rId5">
            <a:alphaModFix/>
          </a:blip>
          <a:srcRect b="0" l="0" r="0" t="0"/>
          <a:stretch/>
        </p:blipFill>
        <p:spPr>
          <a:xfrm>
            <a:off x="602675" y="1535999"/>
            <a:ext cx="2076400" cy="2991250"/>
          </a:xfrm>
          <a:prstGeom prst="rect">
            <a:avLst/>
          </a:prstGeom>
          <a:noFill/>
          <a:ln>
            <a:noFill/>
          </a:ln>
        </p:spPr>
      </p:pic>
      <p:sp>
        <p:nvSpPr>
          <p:cNvPr id="249" name="Google Shape;249;p35"/>
          <p:cNvSpPr txBox="1"/>
          <p:nvPr/>
        </p:nvSpPr>
        <p:spPr>
          <a:xfrm>
            <a:off x="3574350" y="851075"/>
            <a:ext cx="19953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Investment Flow</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6"/>
          <p:cNvPicPr preferRelativeResize="0"/>
          <p:nvPr/>
        </p:nvPicPr>
        <p:blipFill rotWithShape="1">
          <a:blip r:embed="rId3">
            <a:alphaModFix/>
          </a:blip>
          <a:srcRect b="0" l="0" r="0" t="0"/>
          <a:stretch/>
        </p:blipFill>
        <p:spPr>
          <a:xfrm>
            <a:off x="1504145" y="1487550"/>
            <a:ext cx="6723780" cy="3408150"/>
          </a:xfrm>
          <a:prstGeom prst="rect">
            <a:avLst/>
          </a:prstGeom>
          <a:noFill/>
          <a:ln>
            <a:noFill/>
          </a:ln>
        </p:spPr>
      </p:pic>
      <p:sp>
        <p:nvSpPr>
          <p:cNvPr id="255" name="Google Shape;255;p36"/>
          <p:cNvSpPr txBox="1"/>
          <p:nvPr/>
        </p:nvSpPr>
        <p:spPr>
          <a:xfrm>
            <a:off x="916075" y="2236853"/>
            <a:ext cx="500100" cy="20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R</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V</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N</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U</a:t>
            </a:r>
            <a:br>
              <a:rPr b="1" i="0" lang="en" sz="2400" u="none" cap="none" strike="noStrike">
                <a:solidFill>
                  <a:srgbClr val="000000"/>
                </a:solidFill>
                <a:latin typeface="Arial"/>
                <a:ea typeface="Arial"/>
                <a:cs typeface="Arial"/>
                <a:sym typeface="Arial"/>
              </a:rPr>
            </a:br>
            <a:r>
              <a:rPr b="1" i="0" lang="en" sz="2400" u="none" cap="none" strike="noStrike">
                <a:solidFill>
                  <a:srgbClr val="000000"/>
                </a:solidFill>
                <a:latin typeface="Arial"/>
                <a:ea typeface="Arial"/>
                <a:cs typeface="Arial"/>
                <a:sym typeface="Arial"/>
              </a:rPr>
              <a:t>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pic>
        <p:nvPicPr>
          <p:cNvPr id="256" name="Google Shape;256;p36"/>
          <p:cNvPicPr preferRelativeResize="0"/>
          <p:nvPr/>
        </p:nvPicPr>
        <p:blipFill rotWithShape="1">
          <a:blip r:embed="rId4">
            <a:alphaModFix/>
          </a:blip>
          <a:srcRect b="0" l="0" r="0" t="0"/>
          <a:stretch/>
        </p:blipFill>
        <p:spPr>
          <a:xfrm>
            <a:off x="966125" y="1730000"/>
            <a:ext cx="296400" cy="442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nvSpPr>
        <p:spPr>
          <a:xfrm>
            <a:off x="4779400" y="1387600"/>
            <a:ext cx="4108800" cy="319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a:solidFill>
                  <a:srgbClr val="595959"/>
                </a:solidFill>
              </a:rPr>
              <a:t>Foreign-language signs are increasingly common along streets.</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Cashless payment is becoming available at more shops.</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Restaurants and ashtrays are vanishing from public spaces.</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Curb indoor smoking under a health promotion law.</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Subway stations run by Tokyo Metro Co. started accepting Alipay, the mobile payment system.</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
                <a:solidFill>
                  <a:srgbClr val="595959"/>
                </a:solidFill>
              </a:rPr>
              <a:t>Public transportation companies and businesses at major tourist spots are catching up</a:t>
            </a:r>
            <a:endParaRPr>
              <a:solidFill>
                <a:srgbClr val="595959"/>
              </a:solidFill>
            </a:endParaRPr>
          </a:p>
        </p:txBody>
      </p:sp>
      <p:pic>
        <p:nvPicPr>
          <p:cNvPr id="262" name="Google Shape;262;p37"/>
          <p:cNvPicPr preferRelativeResize="0"/>
          <p:nvPr/>
        </p:nvPicPr>
        <p:blipFill rotWithShape="1">
          <a:blip r:embed="rId3">
            <a:alphaModFix/>
          </a:blip>
          <a:srcRect b="0" l="0" r="0" t="0"/>
          <a:stretch/>
        </p:blipFill>
        <p:spPr>
          <a:xfrm>
            <a:off x="327225" y="1387588"/>
            <a:ext cx="3873600" cy="2368326"/>
          </a:xfrm>
          <a:prstGeom prst="rect">
            <a:avLst/>
          </a:prstGeom>
          <a:noFill/>
          <a:ln>
            <a:noFill/>
          </a:ln>
        </p:spPr>
      </p:pic>
      <p:sp>
        <p:nvSpPr>
          <p:cNvPr id="263" name="Google Shape;263;p37"/>
          <p:cNvSpPr txBox="1"/>
          <p:nvPr/>
        </p:nvSpPr>
        <p:spPr>
          <a:xfrm>
            <a:off x="290225" y="3887350"/>
            <a:ext cx="3873600" cy="10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Preparations for 2020 Tokyo Olympics transforming capital into 'global standard' city.</a:t>
            </a:r>
            <a:endParaRPr sz="1800">
              <a:solidFill>
                <a:srgbClr val="000000"/>
              </a:solidFill>
            </a:endParaRPr>
          </a:p>
        </p:txBody>
      </p:sp>
      <p:sp>
        <p:nvSpPr>
          <p:cNvPr id="264" name="Google Shape;264;p37"/>
          <p:cNvSpPr txBox="1"/>
          <p:nvPr/>
        </p:nvSpPr>
        <p:spPr>
          <a:xfrm>
            <a:off x="3994800" y="699950"/>
            <a:ext cx="11544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Example</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0" name="Google Shape;270;p38"/>
          <p:cNvSpPr txBox="1"/>
          <p:nvPr>
            <p:ph idx="1" type="body"/>
          </p:nvPr>
        </p:nvSpPr>
        <p:spPr>
          <a:xfrm>
            <a:off x="272475" y="2110750"/>
            <a:ext cx="4099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60% of the world’s population are expected to live in the cities by 2050</a:t>
            </a:r>
            <a:endParaRPr/>
          </a:p>
          <a:p>
            <a:pPr indent="-311150" lvl="0" marL="457200" rtl="0" algn="l">
              <a:spcBef>
                <a:spcPts val="0"/>
              </a:spcBef>
              <a:spcAft>
                <a:spcPts val="0"/>
              </a:spcAft>
              <a:buSzPts val="1300"/>
              <a:buChar char="●"/>
            </a:pPr>
            <a:r>
              <a:rPr lang="en"/>
              <a:t>Start developing solutions</a:t>
            </a:r>
            <a:endParaRPr/>
          </a:p>
          <a:p>
            <a:pPr indent="-311150" lvl="0" marL="457200" rtl="0" algn="l">
              <a:spcBef>
                <a:spcPts val="0"/>
              </a:spcBef>
              <a:spcAft>
                <a:spcPts val="0"/>
              </a:spcAft>
              <a:buSzPts val="1300"/>
              <a:buChar char="●"/>
            </a:pPr>
            <a:r>
              <a:rPr lang="en"/>
              <a:t>Emergent Field </a:t>
            </a:r>
            <a:endParaRPr/>
          </a:p>
          <a:p>
            <a:pPr indent="-311150" lvl="0" marL="457200" rtl="0" algn="l">
              <a:spcBef>
                <a:spcPts val="0"/>
              </a:spcBef>
              <a:spcAft>
                <a:spcPts val="0"/>
              </a:spcAft>
              <a:buSzPts val="1300"/>
              <a:buChar char="●"/>
            </a:pPr>
            <a:r>
              <a:rPr lang="en"/>
              <a:t>Hype Cycle </a:t>
            </a:r>
            <a:endParaRPr/>
          </a:p>
        </p:txBody>
      </p:sp>
      <p:pic>
        <p:nvPicPr>
          <p:cNvPr id="271" name="Google Shape;271;p38"/>
          <p:cNvPicPr preferRelativeResize="0"/>
          <p:nvPr/>
        </p:nvPicPr>
        <p:blipFill>
          <a:blip r:embed="rId3">
            <a:alphaModFix/>
          </a:blip>
          <a:stretch>
            <a:fillRect/>
          </a:stretch>
        </p:blipFill>
        <p:spPr>
          <a:xfrm>
            <a:off x="4624334" y="1853850"/>
            <a:ext cx="4519667" cy="3054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77" name="Google Shape;277;p39"/>
          <p:cNvSpPr txBox="1"/>
          <p:nvPr/>
        </p:nvSpPr>
        <p:spPr>
          <a:xfrm>
            <a:off x="626475" y="2070375"/>
            <a:ext cx="7243800" cy="1527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From the presentation, what project do you think is practical?</a:t>
            </a:r>
            <a:endParaRPr sz="1300">
              <a:solidFill>
                <a:schemeClr val="accent1"/>
              </a:solidFill>
              <a:latin typeface="Lato"/>
              <a:ea typeface="Lato"/>
              <a:cs typeface="Lato"/>
              <a:sym typeface="Lato"/>
            </a:endParaRPr>
          </a:p>
          <a:p>
            <a:pPr indent="-311150" lvl="1" marL="9144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Why you think its practical?</a:t>
            </a:r>
            <a:endParaRPr sz="1300">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Which one is not practical?</a:t>
            </a:r>
            <a:endParaRPr sz="1300">
              <a:solidFill>
                <a:schemeClr val="accent1"/>
              </a:solidFill>
              <a:latin typeface="Lato"/>
              <a:ea typeface="Lato"/>
              <a:cs typeface="Lato"/>
              <a:sym typeface="Lato"/>
            </a:endParaRPr>
          </a:p>
          <a:p>
            <a:pPr indent="-311150" lvl="1" marL="9144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Is there a better solution?</a:t>
            </a:r>
            <a:endParaRPr sz="1300">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What are the greatest challenges facing smart city implementations? </a:t>
            </a:r>
            <a:endParaRPr sz="1300">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What are other ideas that can help smart city?</a:t>
            </a:r>
            <a:endParaRPr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83" name="Google Shape;283;p40"/>
          <p:cNvSpPr txBox="1"/>
          <p:nvPr/>
        </p:nvSpPr>
        <p:spPr>
          <a:xfrm>
            <a:off x="626475" y="2070375"/>
            <a:ext cx="7243800" cy="2934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From the presentation, what project do you think is practical?</a:t>
            </a:r>
            <a:endParaRPr sz="1300">
              <a:solidFill>
                <a:schemeClr val="accent1"/>
              </a:solidFill>
              <a:latin typeface="Lato"/>
              <a:ea typeface="Lato"/>
              <a:cs typeface="Lato"/>
              <a:sym typeface="Lato"/>
            </a:endParaRPr>
          </a:p>
          <a:p>
            <a:pPr indent="-311150" lvl="1" marL="9144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Why you think its practical?</a:t>
            </a:r>
            <a:endParaRPr sz="1300">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Which one is not practical?</a:t>
            </a:r>
            <a:endParaRPr sz="1300">
              <a:solidFill>
                <a:schemeClr val="accent1"/>
              </a:solidFill>
              <a:latin typeface="Lato"/>
              <a:ea typeface="Lato"/>
              <a:cs typeface="Lato"/>
              <a:sym typeface="Lato"/>
            </a:endParaRPr>
          </a:p>
          <a:p>
            <a:pPr indent="-311150" lvl="1" marL="9144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Is there a better solution?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What are the greatest challenges facing smart city implementations? </a:t>
            </a:r>
            <a:endParaRPr sz="1300">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What are other ideas that can help smart city?</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Smart energy/water</a:t>
            </a:r>
            <a:endParaRPr sz="1300">
              <a:solidFill>
                <a:schemeClr val="accent1"/>
              </a:solidFill>
              <a:latin typeface="Lato"/>
              <a:ea typeface="Lato"/>
              <a:cs typeface="Lato"/>
              <a:sym typeface="Lato"/>
            </a:endParaRPr>
          </a:p>
          <a:p>
            <a:pPr indent="-311150" lvl="2" marL="13716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Real time information</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Reduce heat</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Smart waste</a:t>
            </a:r>
            <a:endParaRPr sz="1300">
              <a:solidFill>
                <a:schemeClr val="accent1"/>
              </a:solidFill>
              <a:latin typeface="Lato"/>
              <a:ea typeface="Lato"/>
              <a:cs typeface="Lato"/>
              <a:sym typeface="Lato"/>
            </a:endParaRPr>
          </a:p>
          <a:p>
            <a:pPr indent="-311150" lvl="2" marL="13716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Pay to throw away trash?</a:t>
            </a:r>
            <a:endParaRPr sz="1300">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Smart implementation of grocery stores</a:t>
            </a:r>
            <a:endParaRPr sz="1300">
              <a:solidFill>
                <a:schemeClr val="accent1"/>
              </a:solidFill>
              <a:latin typeface="Lato"/>
              <a:ea typeface="Lato"/>
              <a:cs typeface="Lato"/>
              <a:sym typeface="Lato"/>
            </a:endParaRPr>
          </a:p>
          <a:p>
            <a:pPr indent="-311150" lvl="2" marL="13716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Help all group of people</a:t>
            </a:r>
            <a:endParaRPr sz="13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89" name="Google Shape;289;p41"/>
          <p:cNvSpPr txBox="1"/>
          <p:nvPr>
            <p:ph idx="1" type="body"/>
          </p:nvPr>
        </p:nvSpPr>
        <p:spPr>
          <a:xfrm>
            <a:off x="727650" y="1706175"/>
            <a:ext cx="7688700" cy="4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a:t>
            </a:r>
            <a:endParaRPr/>
          </a:p>
          <a:p>
            <a:pPr indent="-298450" lvl="0" marL="457200" rtl="0" algn="l">
              <a:spcBef>
                <a:spcPts val="1600"/>
              </a:spcBef>
              <a:spcAft>
                <a:spcPts val="0"/>
              </a:spcAft>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“Air Quality Sensor Pilot Offers Lessons for Other IoT Installations.” </a:t>
            </a:r>
            <a:r>
              <a:rPr i="1" lang="en" sz="1200">
                <a:solidFill>
                  <a:srgbClr val="333333"/>
                </a:solidFill>
                <a:latin typeface="Times New Roman"/>
                <a:ea typeface="Times New Roman"/>
                <a:cs typeface="Times New Roman"/>
                <a:sym typeface="Times New Roman"/>
              </a:rPr>
              <a:t>Government Technology State &amp; Local Articles - E.Republic</a:t>
            </a:r>
            <a:r>
              <a:rPr lang="en" sz="1200">
                <a:solidFill>
                  <a:srgbClr val="333333"/>
                </a:solidFill>
                <a:highlight>
                  <a:srgbClr val="FFFFFF"/>
                </a:highlight>
                <a:latin typeface="Times New Roman"/>
                <a:ea typeface="Times New Roman"/>
                <a:cs typeface="Times New Roman"/>
                <a:sym typeface="Times New Roman"/>
              </a:rPr>
              <a:t>, www.govtech.com/fs/infrastructure/Air-Quality-Sensor-Pilot-Offers-Lessons-for-Other-IoT-Installations.html.</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Christine Kendrick, Andrew Rodgers, “Recommendations for the Development % implementation of distributed sensor network,” </a:t>
            </a:r>
            <a:r>
              <a:rPr lang="en" sz="1100">
                <a:latin typeface="Arial"/>
                <a:ea typeface="Arial"/>
                <a:cs typeface="Arial"/>
                <a:sym typeface="Arial"/>
              </a:rPr>
              <a:t>https://static1.squarespace.com/static/5967c18bff7c50a0244ff42c/t/5ad7c41c758d464041c7e58a/1524089886422/Distributed_Sensor_Networks_Recommendations.pdf</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“Smart Water: A Key Building Block of the Smart City of the Future.” </a:t>
            </a:r>
            <a:r>
              <a:rPr i="1" lang="en" sz="1200">
                <a:solidFill>
                  <a:srgbClr val="333333"/>
                </a:solidFill>
                <a:latin typeface="Times New Roman"/>
                <a:ea typeface="Times New Roman"/>
                <a:cs typeface="Times New Roman"/>
                <a:sym typeface="Times New Roman"/>
              </a:rPr>
              <a:t>WaterWorld</a:t>
            </a:r>
            <a:r>
              <a:rPr lang="en" sz="1200">
                <a:solidFill>
                  <a:srgbClr val="333333"/>
                </a:solidFill>
                <a:highlight>
                  <a:srgbClr val="FFFFFF"/>
                </a:highlight>
                <a:latin typeface="Times New Roman"/>
                <a:ea typeface="Times New Roman"/>
                <a:cs typeface="Times New Roman"/>
                <a:sym typeface="Times New Roman"/>
              </a:rPr>
              <a:t>, 9 Dec. 2013, www.waterworld.com/international/wastewater/article/16190746/smart-water-a-key-building-block-of-the-smart-city-of-the-future.</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“Smart City: Water.” </a:t>
            </a:r>
            <a:r>
              <a:rPr i="1" lang="en" sz="1200">
                <a:solidFill>
                  <a:srgbClr val="333333"/>
                </a:solidFill>
                <a:latin typeface="Times New Roman"/>
                <a:ea typeface="Times New Roman"/>
                <a:cs typeface="Times New Roman"/>
                <a:sym typeface="Times New Roman"/>
              </a:rPr>
              <a:t>Smart City Areas: Water</a:t>
            </a:r>
            <a:r>
              <a:rPr lang="en" sz="1200">
                <a:solidFill>
                  <a:srgbClr val="333333"/>
                </a:solidFill>
                <a:highlight>
                  <a:srgbClr val="FFFFFF"/>
                </a:highlight>
                <a:latin typeface="Times New Roman"/>
                <a:ea typeface="Times New Roman"/>
                <a:cs typeface="Times New Roman"/>
                <a:sym typeface="Times New Roman"/>
              </a:rPr>
              <a:t>, www.creatingsmartcities.es/en/smartareas-water.php</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“Smart Water: A Key Building Block of the Smart City of the Future.” </a:t>
            </a:r>
            <a:r>
              <a:rPr i="1" lang="en" sz="1200">
                <a:solidFill>
                  <a:srgbClr val="333333"/>
                </a:solidFill>
                <a:latin typeface="Times New Roman"/>
                <a:ea typeface="Times New Roman"/>
                <a:cs typeface="Times New Roman"/>
                <a:sym typeface="Times New Roman"/>
              </a:rPr>
              <a:t>WaterWorld</a:t>
            </a:r>
            <a:r>
              <a:rPr lang="en" sz="1200">
                <a:solidFill>
                  <a:srgbClr val="333333"/>
                </a:solidFill>
                <a:highlight>
                  <a:srgbClr val="FFFFFF"/>
                </a:highlight>
                <a:latin typeface="Times New Roman"/>
                <a:ea typeface="Times New Roman"/>
                <a:cs typeface="Times New Roman"/>
                <a:sym typeface="Times New Roman"/>
              </a:rPr>
              <a:t>, 9 Dec. 2013, www.waterworld.com/international/wastewater/article/16190746/smart-water-a-key-building-block-of-the-smart-city-of-the-future.</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u="sng">
                <a:solidFill>
                  <a:schemeClr val="accent5"/>
                </a:solidFill>
                <a:latin typeface="Arial"/>
                <a:ea typeface="Arial"/>
                <a:cs typeface="Arial"/>
                <a:sym typeface="Arial"/>
                <a:hlinkClick r:id="rId3"/>
              </a:rPr>
              <a:t>https://datasmart.ash.harvard.edu/news/article/how-a-smart-city-tackles-rainfall-956</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u="sng">
                <a:solidFill>
                  <a:schemeClr val="accent5"/>
                </a:solidFill>
                <a:latin typeface="Arial"/>
                <a:ea typeface="Arial"/>
                <a:cs typeface="Arial"/>
                <a:sym typeface="Arial"/>
                <a:hlinkClick r:id="rId4"/>
              </a:rPr>
              <a:t>http://duwaterlawreview.com/cities-explore-future-urban-stormwater/</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Issues:</a:t>
            </a:r>
            <a:endParaRPr/>
          </a:p>
          <a:p>
            <a:pPr indent="-311150" lvl="0" marL="457200" rtl="0" algn="l">
              <a:spcBef>
                <a:spcPts val="1600"/>
              </a:spcBef>
              <a:spcAft>
                <a:spcPts val="0"/>
              </a:spcAft>
              <a:buSzPts val="1300"/>
              <a:buChar char="●"/>
            </a:pPr>
            <a:r>
              <a:rPr lang="en"/>
              <a:t>Traffic Delays</a:t>
            </a:r>
            <a:endParaRPr/>
          </a:p>
          <a:p>
            <a:pPr indent="-311150" lvl="0" marL="457200" rtl="0" algn="l">
              <a:spcBef>
                <a:spcPts val="0"/>
              </a:spcBef>
              <a:spcAft>
                <a:spcPts val="0"/>
              </a:spcAft>
              <a:buSzPts val="1300"/>
              <a:buChar char="●"/>
            </a:pPr>
            <a:r>
              <a:rPr lang="en"/>
              <a:t>Congestion</a:t>
            </a:r>
            <a:endParaRPr/>
          </a:p>
          <a:p>
            <a:pPr indent="-311150" lvl="0" marL="457200" rtl="0" algn="l">
              <a:spcBef>
                <a:spcPts val="0"/>
              </a:spcBef>
              <a:spcAft>
                <a:spcPts val="0"/>
              </a:spcAft>
              <a:buSzPts val="1300"/>
              <a:buChar char="●"/>
            </a:pPr>
            <a:r>
              <a:rPr lang="en"/>
              <a:t>Traffic Safety</a:t>
            </a:r>
            <a:endParaRPr/>
          </a:p>
          <a:p>
            <a:pPr indent="-311150" lvl="0" marL="457200" rtl="0" algn="l">
              <a:spcBef>
                <a:spcPts val="0"/>
              </a:spcBef>
              <a:spcAft>
                <a:spcPts val="0"/>
              </a:spcAft>
              <a:buSzPts val="1300"/>
              <a:buChar char="●"/>
            </a:pPr>
            <a:r>
              <a:rPr lang="en"/>
              <a:t>Development &amp; Support of EVs</a:t>
            </a:r>
            <a:endParaRPr/>
          </a:p>
          <a:p>
            <a:pPr indent="-311150" lvl="0" marL="457200" rtl="0" algn="l">
              <a:spcBef>
                <a:spcPts val="0"/>
              </a:spcBef>
              <a:spcAft>
                <a:spcPts val="0"/>
              </a:spcAft>
              <a:buSzPts val="1300"/>
              <a:buChar char="●"/>
            </a:pPr>
            <a:r>
              <a:rPr lang="en"/>
              <a:t>And more...</a:t>
            </a:r>
            <a:endParaRPr/>
          </a:p>
          <a:p>
            <a:pPr indent="0" lvl="0" marL="0" rtl="0" algn="l">
              <a:spcBef>
                <a:spcPts val="1600"/>
              </a:spcBef>
              <a:spcAft>
                <a:spcPts val="1600"/>
              </a:spcAft>
              <a:buNone/>
            </a:pPr>
            <a:r>
              <a:t/>
            </a:r>
            <a:endParaRPr/>
          </a:p>
        </p:txBody>
      </p:sp>
      <p:pic>
        <p:nvPicPr>
          <p:cNvPr id="101" name="Google Shape;101;p15"/>
          <p:cNvPicPr preferRelativeResize="0"/>
          <p:nvPr/>
        </p:nvPicPr>
        <p:blipFill>
          <a:blip r:embed="rId3">
            <a:alphaModFix/>
          </a:blip>
          <a:stretch>
            <a:fillRect/>
          </a:stretch>
        </p:blipFill>
        <p:spPr>
          <a:xfrm>
            <a:off x="3810000" y="1318650"/>
            <a:ext cx="4914900" cy="2764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95" name="Google Shape;295;p42"/>
          <p:cNvSpPr txBox="1"/>
          <p:nvPr>
            <p:ph idx="1" type="body"/>
          </p:nvPr>
        </p:nvSpPr>
        <p:spPr>
          <a:xfrm>
            <a:off x="727650" y="1706175"/>
            <a:ext cx="7688700" cy="4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a:t>
            </a:r>
            <a:endParaRPr/>
          </a:p>
          <a:p>
            <a:pPr indent="-298450" lvl="0" marL="457200" rtl="0" algn="l">
              <a:lnSpc>
                <a:spcPct val="100000"/>
              </a:lnSpc>
              <a:spcBef>
                <a:spcPts val="1600"/>
              </a:spcBef>
              <a:spcAft>
                <a:spcPts val="0"/>
              </a:spcAft>
              <a:buClr>
                <a:srgbClr val="000000"/>
              </a:buClr>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“How a Smart City Tackles Rainfall.” </a:t>
            </a:r>
            <a:r>
              <a:rPr i="1" lang="en" sz="1200">
                <a:solidFill>
                  <a:srgbClr val="333333"/>
                </a:solidFill>
                <a:latin typeface="Times New Roman"/>
                <a:ea typeface="Times New Roman"/>
                <a:cs typeface="Times New Roman"/>
                <a:sym typeface="Times New Roman"/>
              </a:rPr>
              <a:t>Data</a:t>
            </a:r>
            <a:r>
              <a:rPr lang="en" sz="1200">
                <a:solidFill>
                  <a:srgbClr val="333333"/>
                </a:solidFill>
                <a:highlight>
                  <a:srgbClr val="FFFFFF"/>
                </a:highlight>
                <a:latin typeface="Times New Roman"/>
                <a:ea typeface="Times New Roman"/>
                <a:cs typeface="Times New Roman"/>
                <a:sym typeface="Times New Roman"/>
              </a:rPr>
              <a:t>, datasmart.ash.harvard.edu/news/article/how-a-smart-city-tackles-rainfall-956.</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200">
                <a:solidFill>
                  <a:srgbClr val="333333"/>
                </a:solidFill>
                <a:highlight>
                  <a:srgbClr val="FFFFFF"/>
                </a:highlight>
                <a:latin typeface="Times New Roman"/>
                <a:ea typeface="Times New Roman"/>
                <a:cs typeface="Times New Roman"/>
                <a:sym typeface="Times New Roman"/>
              </a:rPr>
              <a:t>“Cities Explore the Future of Urban Stormwater.” </a:t>
            </a:r>
            <a:r>
              <a:rPr i="1" lang="en" sz="1200">
                <a:solidFill>
                  <a:srgbClr val="333333"/>
                </a:solidFill>
                <a:latin typeface="Times New Roman"/>
                <a:ea typeface="Times New Roman"/>
                <a:cs typeface="Times New Roman"/>
                <a:sym typeface="Times New Roman"/>
              </a:rPr>
              <a:t>University of Denver Water Law Review at the Sturm College of Law</a:t>
            </a:r>
            <a:r>
              <a:rPr lang="en" sz="1200">
                <a:solidFill>
                  <a:srgbClr val="333333"/>
                </a:solidFill>
                <a:highlight>
                  <a:srgbClr val="FFFFFF"/>
                </a:highlight>
                <a:latin typeface="Times New Roman"/>
                <a:ea typeface="Times New Roman"/>
                <a:cs typeface="Times New Roman"/>
                <a:sym typeface="Times New Roman"/>
              </a:rPr>
              <a:t>, 21 Nov. 2017, duwaterlawreview.com/cities-explore-future-urban-stormwater/.</a:t>
            </a:r>
            <a:endParaRPr sz="1200">
              <a:solidFill>
                <a:srgbClr val="333333"/>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01" name="Google Shape;301;p43"/>
          <p:cNvSpPr txBox="1"/>
          <p:nvPr>
            <p:ph idx="1" type="body"/>
          </p:nvPr>
        </p:nvSpPr>
        <p:spPr>
          <a:xfrm>
            <a:off x="729450" y="2046725"/>
            <a:ext cx="8923200" cy="30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a:t>
            </a:r>
            <a:endParaRPr/>
          </a:p>
          <a:p>
            <a:pPr indent="-285750" lvl="0" marL="457200" rtl="0" algn="l">
              <a:spcBef>
                <a:spcPts val="1600"/>
              </a:spcBef>
              <a:spcAft>
                <a:spcPts val="0"/>
              </a:spcAft>
              <a:buSzPts val="900"/>
              <a:buChar char="●"/>
            </a:pPr>
            <a:r>
              <a:rPr lang="en" sz="900">
                <a:solidFill>
                  <a:srgbClr val="000000"/>
                </a:solidFill>
                <a:latin typeface="Arial"/>
                <a:ea typeface="Arial"/>
                <a:cs typeface="Arial"/>
                <a:sym typeface="Arial"/>
              </a:rPr>
              <a:t>Columbus, OH Transportation project</a:t>
            </a:r>
            <a:r>
              <a:rPr lang="en" sz="900">
                <a:solidFill>
                  <a:srgbClr val="000000"/>
                </a:solidFill>
                <a:uFill>
                  <a:noFill/>
                </a:uFill>
                <a:latin typeface="Arial"/>
                <a:ea typeface="Arial"/>
                <a:cs typeface="Arial"/>
                <a:sym typeface="Arial"/>
                <a:hlinkClick r:id="rId3"/>
              </a:rPr>
              <a:t> </a:t>
            </a:r>
            <a:r>
              <a:rPr lang="en" sz="900" u="sng">
                <a:solidFill>
                  <a:schemeClr val="hlink"/>
                </a:solidFill>
                <a:latin typeface="Arial"/>
                <a:ea typeface="Arial"/>
                <a:cs typeface="Arial"/>
                <a:sym typeface="Arial"/>
                <a:hlinkClick r:id="rId4"/>
              </a:rPr>
              <a:t>https://www.columbus.gov/smartcity/</a:t>
            </a:r>
            <a:endParaRPr sz="900"/>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Portland OR Traffic Safety Sensor Project</a:t>
            </a:r>
            <a:r>
              <a:rPr lang="en" sz="900">
                <a:solidFill>
                  <a:srgbClr val="000000"/>
                </a:solidFill>
                <a:uFill>
                  <a:noFill/>
                </a:uFill>
                <a:latin typeface="Arial"/>
                <a:ea typeface="Arial"/>
                <a:cs typeface="Arial"/>
                <a:sym typeface="Arial"/>
                <a:hlinkClick r:id="rId5"/>
              </a:rPr>
              <a:t> </a:t>
            </a:r>
            <a:r>
              <a:rPr lang="en" sz="900" u="sng">
                <a:solidFill>
                  <a:schemeClr val="hlink"/>
                </a:solidFill>
                <a:latin typeface="Arial"/>
                <a:ea typeface="Arial"/>
                <a:cs typeface="Arial"/>
                <a:sym typeface="Arial"/>
                <a:hlinkClick r:id="rId6"/>
              </a:rPr>
              <a:t>https://www.smartcitypdx.com/traffic-safety-sensor-project</a:t>
            </a:r>
            <a:endParaRPr sz="900" u="sng">
              <a:solidFill>
                <a:schemeClr val="hlink"/>
              </a:solidFill>
              <a:latin typeface="Arial"/>
              <a:ea typeface="Arial"/>
              <a:cs typeface="Arial"/>
              <a:sym typeface="Arial"/>
              <a:hlinkClick r:id="rId7"/>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Portland OR Traffic Safety Sensor Project govtech</a:t>
            </a:r>
            <a:r>
              <a:rPr lang="en" sz="900">
                <a:solidFill>
                  <a:srgbClr val="000000"/>
                </a:solidFill>
                <a:uFill>
                  <a:noFill/>
                </a:uFill>
                <a:latin typeface="Arial"/>
                <a:ea typeface="Arial"/>
                <a:cs typeface="Arial"/>
                <a:sym typeface="Arial"/>
                <a:hlinkClick r:id="rId8"/>
              </a:rPr>
              <a:t> </a:t>
            </a:r>
            <a:r>
              <a:rPr lang="en" sz="900" u="sng">
                <a:solidFill>
                  <a:schemeClr val="hlink"/>
                </a:solidFill>
                <a:latin typeface="Arial"/>
                <a:ea typeface="Arial"/>
                <a:cs typeface="Arial"/>
                <a:sym typeface="Arial"/>
                <a:hlinkClick r:id="rId9"/>
              </a:rPr>
              <a:t>https://www.govtech.com/fs/infrastructure/Portland-Launches-Road-Safety-Sensor-Pilot.html</a:t>
            </a:r>
            <a:endParaRPr sz="900" u="sng">
              <a:solidFill>
                <a:schemeClr val="hlink"/>
              </a:solidFill>
              <a:latin typeface="Arial"/>
              <a:ea typeface="Arial"/>
              <a:cs typeface="Arial"/>
              <a:sym typeface="Arial"/>
              <a:hlinkClick r:id="rId10"/>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GE Sensor Current system</a:t>
            </a:r>
            <a:r>
              <a:rPr lang="en" sz="900">
                <a:solidFill>
                  <a:srgbClr val="000000"/>
                </a:solidFill>
                <a:uFill>
                  <a:noFill/>
                </a:uFill>
                <a:latin typeface="Arial"/>
                <a:ea typeface="Arial"/>
                <a:cs typeface="Arial"/>
                <a:sym typeface="Arial"/>
                <a:hlinkClick r:id="rId11"/>
              </a:rPr>
              <a:t> </a:t>
            </a:r>
            <a:r>
              <a:rPr lang="en" sz="900" u="sng">
                <a:solidFill>
                  <a:schemeClr val="hlink"/>
                </a:solidFill>
                <a:latin typeface="Arial"/>
                <a:ea typeface="Arial"/>
                <a:cs typeface="Arial"/>
                <a:sym typeface="Arial"/>
                <a:hlinkClick r:id="rId12"/>
              </a:rPr>
              <a:t>https://developer.currentbyge.com/cityiq</a:t>
            </a:r>
            <a:endParaRPr sz="900" u="sng">
              <a:solidFill>
                <a:schemeClr val="hlink"/>
              </a:solidFill>
              <a:latin typeface="Arial"/>
              <a:ea typeface="Arial"/>
              <a:cs typeface="Arial"/>
              <a:sym typeface="Arial"/>
              <a:hlinkClick r:id="rId13"/>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CityIQ Traffic API</a:t>
            </a:r>
            <a:r>
              <a:rPr lang="en" sz="900">
                <a:solidFill>
                  <a:srgbClr val="000000"/>
                </a:solidFill>
                <a:uFill>
                  <a:noFill/>
                </a:uFill>
                <a:latin typeface="Arial"/>
                <a:ea typeface="Arial"/>
                <a:cs typeface="Arial"/>
                <a:sym typeface="Arial"/>
                <a:hlinkClick r:id="rId14"/>
              </a:rPr>
              <a:t> </a:t>
            </a:r>
            <a:r>
              <a:rPr lang="en" sz="900" u="sng">
                <a:solidFill>
                  <a:schemeClr val="hlink"/>
                </a:solidFill>
                <a:latin typeface="Arial"/>
                <a:ea typeface="Arial"/>
                <a:cs typeface="Arial"/>
                <a:sym typeface="Arial"/>
                <a:hlinkClick r:id="rId15"/>
              </a:rPr>
              <a:t>h</a:t>
            </a:r>
            <a:r>
              <a:rPr lang="en" sz="900" u="sng">
                <a:solidFill>
                  <a:schemeClr val="hlink"/>
                </a:solidFill>
                <a:latin typeface="Arial"/>
                <a:ea typeface="Arial"/>
                <a:cs typeface="Arial"/>
                <a:sym typeface="Arial"/>
                <a:hlinkClick r:id="rId16"/>
              </a:rPr>
              <a:t>ttps://docs.cityiq.io/#03-Traffic%20API/Traffic%20Planning%20API.htm%3FTocPath%3DTraffic%2520Planning%2520API%7C_____1</a:t>
            </a:r>
            <a:endParaRPr sz="900" u="sng">
              <a:solidFill>
                <a:schemeClr val="hlink"/>
              </a:solidFill>
              <a:latin typeface="Arial"/>
              <a:ea typeface="Arial"/>
              <a:cs typeface="Arial"/>
              <a:sym typeface="Arial"/>
              <a:hlinkClick r:id="rId17"/>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Kansas City MO Mobileye</a:t>
            </a:r>
            <a:r>
              <a:rPr lang="en" sz="900">
                <a:solidFill>
                  <a:srgbClr val="000000"/>
                </a:solidFill>
                <a:uFill>
                  <a:noFill/>
                </a:uFill>
                <a:latin typeface="Arial"/>
                <a:ea typeface="Arial"/>
                <a:cs typeface="Arial"/>
                <a:sym typeface="Arial"/>
                <a:hlinkClick r:id="rId18"/>
              </a:rPr>
              <a:t> </a:t>
            </a:r>
            <a:r>
              <a:rPr lang="en" sz="900" u="sng">
                <a:solidFill>
                  <a:schemeClr val="hlink"/>
                </a:solidFill>
                <a:latin typeface="Arial"/>
                <a:ea typeface="Arial"/>
                <a:cs typeface="Arial"/>
                <a:sym typeface="Arial"/>
                <a:hlinkClick r:id="rId19"/>
              </a:rPr>
              <a:t>https://cms.dot.gov/sites/dot.gov/files/docs/Kansas-City-SCC-Technical-Application.pdf</a:t>
            </a:r>
            <a:endParaRPr sz="900" u="sng">
              <a:solidFill>
                <a:schemeClr val="hlink"/>
              </a:solidFill>
              <a:latin typeface="Arial"/>
              <a:ea typeface="Arial"/>
              <a:cs typeface="Arial"/>
              <a:sym typeface="Arial"/>
              <a:hlinkClick r:id="rId20"/>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Seattle WA Mobileye file:///C:/Users/MKwon/Downloads/VRU-Proxi-05-11%20(Israel)%20WSTIP_ActiveSafety-CollisionWarningPilot.pdf</a:t>
            </a:r>
            <a:endParaRPr sz="900">
              <a:solidFill>
                <a:srgbClr val="000000"/>
              </a:solidFill>
              <a:latin typeface="Arial"/>
              <a:ea typeface="Arial"/>
              <a:cs typeface="Arial"/>
              <a:sym typeface="Arial"/>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Washington State benefits of Mobileye shield+</a:t>
            </a:r>
            <a:r>
              <a:rPr lang="en" sz="900">
                <a:solidFill>
                  <a:srgbClr val="000000"/>
                </a:solidFill>
                <a:uFill>
                  <a:noFill/>
                </a:uFill>
                <a:latin typeface="Arial"/>
                <a:ea typeface="Arial"/>
                <a:cs typeface="Arial"/>
                <a:sym typeface="Arial"/>
                <a:hlinkClick r:id="rId21"/>
              </a:rPr>
              <a:t> </a:t>
            </a:r>
            <a:r>
              <a:rPr lang="en" sz="900" u="sng">
                <a:solidFill>
                  <a:schemeClr val="hlink"/>
                </a:solidFill>
                <a:latin typeface="Arial"/>
                <a:ea typeface="Arial"/>
                <a:cs typeface="Arial"/>
                <a:sym typeface="Arial"/>
                <a:hlinkClick r:id="rId22"/>
              </a:rPr>
              <a:t>https://blog.mobileye.com/na/shield-study-blindspot-detection?ref=Welcome.AI</a:t>
            </a:r>
            <a:endParaRPr sz="900" u="sng">
              <a:solidFill>
                <a:schemeClr val="hlink"/>
              </a:solidFill>
              <a:latin typeface="Arial"/>
              <a:ea typeface="Arial"/>
              <a:cs typeface="Arial"/>
              <a:sym typeface="Arial"/>
              <a:hlinkClick r:id="rId23"/>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Actual WA Mobileye shield+ report</a:t>
            </a:r>
            <a:r>
              <a:rPr lang="en" sz="900">
                <a:solidFill>
                  <a:srgbClr val="000000"/>
                </a:solidFill>
                <a:uFill>
                  <a:noFill/>
                </a:uFill>
                <a:latin typeface="Arial"/>
                <a:ea typeface="Arial"/>
                <a:cs typeface="Arial"/>
                <a:sym typeface="Arial"/>
                <a:hlinkClick r:id="rId24"/>
              </a:rPr>
              <a:t> </a:t>
            </a:r>
            <a:r>
              <a:rPr lang="en" sz="900" u="sng">
                <a:solidFill>
                  <a:schemeClr val="hlink"/>
                </a:solidFill>
                <a:latin typeface="Arial"/>
                <a:ea typeface="Arial"/>
                <a:cs typeface="Arial"/>
                <a:sym typeface="Arial"/>
                <a:hlinkClick r:id="rId25"/>
              </a:rPr>
              <a:t>https://go.mobileye.com/hubfs/WTSIP_Study%20Summary-final.pdf</a:t>
            </a:r>
            <a:endParaRPr sz="900" u="sng">
              <a:solidFill>
                <a:schemeClr val="hlink"/>
              </a:solidFill>
              <a:latin typeface="Arial"/>
              <a:ea typeface="Arial"/>
              <a:cs typeface="Arial"/>
              <a:sym typeface="Arial"/>
              <a:hlinkClick r:id="rId26"/>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Colorado Volkswagen funds for EVs</a:t>
            </a:r>
            <a:r>
              <a:rPr lang="en" sz="900">
                <a:solidFill>
                  <a:srgbClr val="000000"/>
                </a:solidFill>
                <a:uFill>
                  <a:noFill/>
                </a:uFill>
                <a:latin typeface="Arial"/>
                <a:ea typeface="Arial"/>
                <a:cs typeface="Arial"/>
                <a:sym typeface="Arial"/>
                <a:hlinkClick r:id="rId27"/>
              </a:rPr>
              <a:t> </a:t>
            </a:r>
            <a:r>
              <a:rPr lang="en" sz="900" u="sng">
                <a:solidFill>
                  <a:schemeClr val="hlink"/>
                </a:solidFill>
                <a:latin typeface="Arial"/>
                <a:ea typeface="Arial"/>
                <a:cs typeface="Arial"/>
                <a:sym typeface="Arial"/>
                <a:hlinkClick r:id="rId28"/>
              </a:rPr>
              <a:t>https://www.govtech.com/fs/Colorado-Will-Use-Settlement-Money-from-VW-to-Replace-Older-Vehicles-Fund-EV-Charging-Stations.html</a:t>
            </a:r>
            <a:endParaRPr sz="900" u="sng">
              <a:solidFill>
                <a:schemeClr val="hlink"/>
              </a:solidFill>
              <a:latin typeface="Arial"/>
              <a:ea typeface="Arial"/>
              <a:cs typeface="Arial"/>
              <a:sym typeface="Arial"/>
              <a:hlinkClick r:id="rId29"/>
            </a:endParaRPr>
          </a:p>
          <a:p>
            <a:pPr indent="-285750" lvl="0" marL="457200" rtl="0" algn="l">
              <a:spcBef>
                <a:spcPts val="0"/>
              </a:spcBef>
              <a:spcAft>
                <a:spcPts val="0"/>
              </a:spcAft>
              <a:buSzPts val="900"/>
              <a:buChar char="●"/>
            </a:pPr>
            <a:r>
              <a:rPr lang="en" sz="900">
                <a:solidFill>
                  <a:srgbClr val="000000"/>
                </a:solidFill>
                <a:latin typeface="Arial"/>
                <a:ea typeface="Arial"/>
                <a:cs typeface="Arial"/>
                <a:sym typeface="Arial"/>
              </a:rPr>
              <a:t> Infrastructure for plug-in charging stations</a:t>
            </a:r>
            <a:r>
              <a:rPr lang="en" sz="900">
                <a:solidFill>
                  <a:srgbClr val="000000"/>
                </a:solidFill>
                <a:uFill>
                  <a:noFill/>
                </a:uFill>
                <a:latin typeface="Arial"/>
                <a:ea typeface="Arial"/>
                <a:cs typeface="Arial"/>
                <a:sym typeface="Arial"/>
                <a:hlinkClick r:id="rId30"/>
              </a:rPr>
              <a:t> </a:t>
            </a:r>
            <a:r>
              <a:rPr lang="en" sz="900" u="sng">
                <a:solidFill>
                  <a:schemeClr val="hlink"/>
                </a:solidFill>
                <a:latin typeface="Arial"/>
                <a:ea typeface="Arial"/>
                <a:cs typeface="Arial"/>
                <a:sym typeface="Arial"/>
                <a:hlinkClick r:id="rId31"/>
              </a:rPr>
              <a:t>https://afdc.energy.gov/fuels/electricity_infrastructure.html</a:t>
            </a:r>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07" name="Google Shape;307;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Centralized data</a:t>
            </a:r>
            <a:endParaRPr/>
          </a:p>
          <a:p>
            <a:pPr indent="-311150" lvl="0" marL="457200" marR="215900" rtl="0" algn="l">
              <a:lnSpc>
                <a:spcPct val="200000"/>
              </a:lnSpc>
              <a:spcBef>
                <a:spcPts val="1600"/>
              </a:spcBef>
              <a:spcAft>
                <a:spcPts val="0"/>
              </a:spcAft>
              <a:buSzPts val="1300"/>
              <a:buChar char="●"/>
            </a:pPr>
            <a:r>
              <a:rPr i="1" lang="en" sz="1200">
                <a:solidFill>
                  <a:srgbClr val="333333"/>
                </a:solidFill>
                <a:latin typeface="Times New Roman"/>
                <a:ea typeface="Times New Roman"/>
                <a:cs typeface="Times New Roman"/>
                <a:sym typeface="Times New Roman"/>
              </a:rPr>
              <a:t>IOT Platform</a:t>
            </a:r>
            <a:r>
              <a:rPr lang="en" sz="1200">
                <a:solidFill>
                  <a:srgbClr val="333333"/>
                </a:solidFill>
                <a:latin typeface="Times New Roman"/>
                <a:ea typeface="Times New Roman"/>
                <a:cs typeface="Times New Roman"/>
                <a:sym typeface="Times New Roman"/>
              </a:rPr>
              <a:t>, www.denvergov.org/content/denvergov/en/denver-smart-city/iot-platform.html.</a:t>
            </a:r>
            <a:endParaRPr sz="1200">
              <a:solidFill>
                <a:srgbClr val="333333"/>
              </a:solidFill>
              <a:latin typeface="Times New Roman"/>
              <a:ea typeface="Times New Roman"/>
              <a:cs typeface="Times New Roman"/>
              <a:sym typeface="Times New Roman"/>
            </a:endParaRPr>
          </a:p>
          <a:p>
            <a:pPr indent="-311150" lvl="0" marL="457200" marR="215900" rtl="0" algn="l">
              <a:lnSpc>
                <a:spcPct val="200000"/>
              </a:lnSpc>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Bliss, Laura, and Laura Bliss. “A Big Master Plan for Google's Growing Smart City.” </a:t>
            </a:r>
            <a:r>
              <a:rPr i="1" lang="en" sz="1200">
                <a:solidFill>
                  <a:srgbClr val="333333"/>
                </a:solidFill>
                <a:latin typeface="Times New Roman"/>
                <a:ea typeface="Times New Roman"/>
                <a:cs typeface="Times New Roman"/>
                <a:sym typeface="Times New Roman"/>
              </a:rPr>
              <a:t>CityLab</a:t>
            </a:r>
            <a:r>
              <a:rPr lang="en" sz="1200">
                <a:solidFill>
                  <a:srgbClr val="333333"/>
                </a:solidFill>
                <a:latin typeface="Times New Roman"/>
                <a:ea typeface="Times New Roman"/>
                <a:cs typeface="Times New Roman"/>
                <a:sym typeface="Times New Roman"/>
              </a:rPr>
              <a:t>, 27 June 2019, www.citylab.com/solutions/2019/06/alphabet-sidewalk-labs-toronto-quayside-smart-city-google/592453/.</a:t>
            </a:r>
            <a:endParaRPr sz="1200">
              <a:solidFill>
                <a:srgbClr val="333333"/>
              </a:solidFill>
              <a:latin typeface="Times New Roman"/>
              <a:ea typeface="Times New Roman"/>
              <a:cs typeface="Times New Roman"/>
              <a:sym typeface="Times New Roman"/>
            </a:endParaRPr>
          </a:p>
          <a:p>
            <a:pPr indent="-311150" lvl="0" marL="457200" marR="215900" rtl="0" algn="l">
              <a:lnSpc>
                <a:spcPct val="200000"/>
              </a:lnSpc>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Cecco, Leyland. “'Surveillance Capitalism': Critic Urges Toronto to Abandon Smart City Project.” </a:t>
            </a:r>
            <a:r>
              <a:rPr i="1" lang="en" sz="1200">
                <a:solidFill>
                  <a:srgbClr val="333333"/>
                </a:solidFill>
                <a:latin typeface="Times New Roman"/>
                <a:ea typeface="Times New Roman"/>
                <a:cs typeface="Times New Roman"/>
                <a:sym typeface="Times New Roman"/>
              </a:rPr>
              <a:t>The Guardian</a:t>
            </a:r>
            <a:r>
              <a:rPr lang="en" sz="1200">
                <a:solidFill>
                  <a:srgbClr val="333333"/>
                </a:solidFill>
                <a:latin typeface="Times New Roman"/>
                <a:ea typeface="Times New Roman"/>
                <a:cs typeface="Times New Roman"/>
                <a:sym typeface="Times New Roman"/>
              </a:rPr>
              <a:t>, Guardian News and Media, 6 June 2019, www.theguardian.com/cities/2019/jun/06/toronto-smart-city-google-project-privacy-concerns.</a:t>
            </a:r>
            <a:endParaRPr sz="1200">
              <a:solidFill>
                <a:srgbClr val="333333"/>
              </a:solidFill>
              <a:latin typeface="Times New Roman"/>
              <a:ea typeface="Times New Roman"/>
              <a:cs typeface="Times New Roman"/>
              <a:sym typeface="Times New Roman"/>
            </a:endParaRPr>
          </a:p>
          <a:p>
            <a:pPr indent="-311150" lvl="0" marL="457200" marR="215900" rtl="0" algn="l">
              <a:lnSpc>
                <a:spcPct val="200000"/>
              </a:lnSpc>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“Smart City PDX.” </a:t>
            </a:r>
            <a:r>
              <a:rPr i="1" lang="en" sz="1200">
                <a:solidFill>
                  <a:srgbClr val="333333"/>
                </a:solidFill>
                <a:latin typeface="Times New Roman"/>
                <a:ea typeface="Times New Roman"/>
                <a:cs typeface="Times New Roman"/>
                <a:sym typeface="Times New Roman"/>
              </a:rPr>
              <a:t>Smart City PDX</a:t>
            </a:r>
            <a:r>
              <a:rPr lang="en" sz="1200">
                <a:solidFill>
                  <a:srgbClr val="333333"/>
                </a:solidFill>
                <a:latin typeface="Times New Roman"/>
                <a:ea typeface="Times New Roman"/>
                <a:cs typeface="Times New Roman"/>
                <a:sym typeface="Times New Roman"/>
              </a:rPr>
              <a:t>, www.smartcitypdx.com/.</a:t>
            </a:r>
            <a:endParaRPr sz="1200">
              <a:solidFill>
                <a:srgbClr val="333333"/>
              </a:solidFill>
              <a:latin typeface="Times New Roman"/>
              <a:ea typeface="Times New Roman"/>
              <a:cs typeface="Times New Roman"/>
              <a:sym typeface="Times New Roman"/>
            </a:endParaRPr>
          </a:p>
          <a:p>
            <a:pPr indent="-311150" lvl="0" marL="457200" marR="215900" rtl="0" algn="l">
              <a:lnSpc>
                <a:spcPct val="200000"/>
              </a:lnSpc>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“The Promise and Potential Pitfalls of Google's Smart City in Toronto.” </a:t>
            </a:r>
            <a:r>
              <a:rPr i="1" lang="en" sz="1200">
                <a:solidFill>
                  <a:srgbClr val="333333"/>
                </a:solidFill>
                <a:latin typeface="Times New Roman"/>
                <a:ea typeface="Times New Roman"/>
                <a:cs typeface="Times New Roman"/>
                <a:sym typeface="Times New Roman"/>
              </a:rPr>
              <a:t>The Urbanist</a:t>
            </a:r>
            <a:r>
              <a:rPr lang="en" sz="1200">
                <a:solidFill>
                  <a:srgbClr val="333333"/>
                </a:solidFill>
                <a:latin typeface="Times New Roman"/>
                <a:ea typeface="Times New Roman"/>
                <a:cs typeface="Times New Roman"/>
                <a:sym typeface="Times New Roman"/>
              </a:rPr>
              <a:t>, 28 Feb. 2019, www.theurbanist.org/2019/02/28/the-promise-and-potential-pitfalls-of-googles-smart-city-in-toronto/.</a:t>
            </a:r>
            <a:endParaRPr sz="1200">
              <a:solidFill>
                <a:srgbClr val="333333"/>
              </a:solidFill>
              <a:latin typeface="Times New Roman"/>
              <a:ea typeface="Times New Roman"/>
              <a:cs typeface="Times New Roman"/>
              <a:sym typeface="Times New Roman"/>
            </a:endParaRPr>
          </a:p>
          <a:p>
            <a:pPr indent="-311150" lvl="0" marL="457200" marR="215900" rtl="0" algn="l">
              <a:lnSpc>
                <a:spcPct val="200000"/>
              </a:lnSpc>
              <a:spcBef>
                <a:spcPts val="0"/>
              </a:spcBef>
              <a:spcAft>
                <a:spcPts val="0"/>
              </a:spcAft>
              <a:buSzPts val="1300"/>
              <a:buChar char="●"/>
            </a:pPr>
            <a:r>
              <a:rPr lang="en" sz="1200">
                <a:solidFill>
                  <a:srgbClr val="333333"/>
                </a:solidFill>
                <a:latin typeface="Times New Roman"/>
                <a:ea typeface="Times New Roman"/>
                <a:cs typeface="Times New Roman"/>
                <a:sym typeface="Times New Roman"/>
              </a:rPr>
              <a:t>“Welcome to Smart Columbus.” </a:t>
            </a:r>
            <a:r>
              <a:rPr i="1" lang="en" sz="1200">
                <a:solidFill>
                  <a:srgbClr val="333333"/>
                </a:solidFill>
                <a:latin typeface="Times New Roman"/>
                <a:ea typeface="Times New Roman"/>
                <a:cs typeface="Times New Roman"/>
                <a:sym typeface="Times New Roman"/>
              </a:rPr>
              <a:t>Smart Columbus OS</a:t>
            </a:r>
            <a:r>
              <a:rPr lang="en" sz="1200">
                <a:solidFill>
                  <a:srgbClr val="333333"/>
                </a:solidFill>
                <a:latin typeface="Times New Roman"/>
                <a:ea typeface="Times New Roman"/>
                <a:cs typeface="Times New Roman"/>
                <a:sym typeface="Times New Roman"/>
              </a:rPr>
              <a:t>, www.smartcolumbusos.com/.</a:t>
            </a:r>
            <a:endParaRPr sz="1200">
              <a:solidFill>
                <a:srgbClr val="333333"/>
              </a:solidFill>
              <a:latin typeface="Times New Roman"/>
              <a:ea typeface="Times New Roman"/>
              <a:cs typeface="Times New Roman"/>
              <a:sym typeface="Times New Roman"/>
            </a:endParaRPr>
          </a:p>
          <a:p>
            <a:pPr indent="-311150" lvl="0" marL="457200" rtl="0" algn="l">
              <a:spcBef>
                <a:spcPts val="0"/>
              </a:spcBef>
              <a:spcAft>
                <a:spcPts val="0"/>
              </a:spcAft>
              <a:buSzPts val="1300"/>
              <a:buChar char="●"/>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3" name="Google Shape;313;p45"/>
          <p:cNvSpPr txBox="1"/>
          <p:nvPr>
            <p:ph idx="1" type="body"/>
          </p:nvPr>
        </p:nvSpPr>
        <p:spPr>
          <a:xfrm>
            <a:off x="848575" y="2046625"/>
            <a:ext cx="8923200" cy="30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Centralized Data</a:t>
            </a:r>
            <a:endParaRPr/>
          </a:p>
          <a:p>
            <a:pPr indent="-304800" lvl="0" marL="457200" marR="215900" rtl="0" algn="l">
              <a:lnSpc>
                <a:spcPct val="200000"/>
              </a:lnSpc>
              <a:spcBef>
                <a:spcPts val="1600"/>
              </a:spcBef>
              <a:spcAft>
                <a:spcPts val="0"/>
              </a:spcAft>
              <a:buClr>
                <a:srgbClr val="333333"/>
              </a:buClr>
              <a:buSzPts val="1200"/>
              <a:buFont typeface="Times New Roman"/>
              <a:buChar char="●"/>
            </a:pPr>
            <a:r>
              <a:rPr lang="en" sz="1200">
                <a:solidFill>
                  <a:srgbClr val="333333"/>
                </a:solidFill>
                <a:latin typeface="Times New Roman"/>
                <a:ea typeface="Times New Roman"/>
                <a:cs typeface="Times New Roman"/>
                <a:sym typeface="Times New Roman"/>
              </a:rPr>
              <a:t>“Smart City PDX.” </a:t>
            </a:r>
            <a:r>
              <a:rPr i="1" lang="en" sz="1200">
                <a:solidFill>
                  <a:srgbClr val="333333"/>
                </a:solidFill>
                <a:latin typeface="Times New Roman"/>
                <a:ea typeface="Times New Roman"/>
                <a:cs typeface="Times New Roman"/>
                <a:sym typeface="Times New Roman"/>
              </a:rPr>
              <a:t>Smart City PDX</a:t>
            </a:r>
            <a:r>
              <a:rPr lang="en" sz="1200">
                <a:solidFill>
                  <a:srgbClr val="333333"/>
                </a:solidFill>
                <a:latin typeface="Times New Roman"/>
                <a:ea typeface="Times New Roman"/>
                <a:cs typeface="Times New Roman"/>
                <a:sym typeface="Times New Roman"/>
              </a:rPr>
              <a:t>, www.smartcitypdx.com/.</a:t>
            </a:r>
            <a:endParaRPr sz="1200">
              <a:solidFill>
                <a:srgbClr val="333333"/>
              </a:solidFill>
              <a:latin typeface="Times New Roman"/>
              <a:ea typeface="Times New Roman"/>
              <a:cs typeface="Times New Roman"/>
              <a:sym typeface="Times New Roman"/>
            </a:endParaRPr>
          </a:p>
          <a:p>
            <a:pPr indent="-304800" lvl="0" marL="457200" marR="215900" rtl="0" algn="l">
              <a:lnSpc>
                <a:spcPct val="200000"/>
              </a:lnSpc>
              <a:spcBef>
                <a:spcPts val="0"/>
              </a:spcBef>
              <a:spcAft>
                <a:spcPts val="0"/>
              </a:spcAft>
              <a:buClr>
                <a:srgbClr val="081930"/>
              </a:buClr>
              <a:buSzPts val="1200"/>
              <a:buFont typeface="Arial"/>
              <a:buChar char="●"/>
            </a:pPr>
            <a:r>
              <a:rPr lang="en" sz="1200">
                <a:solidFill>
                  <a:srgbClr val="333333"/>
                </a:solidFill>
                <a:latin typeface="Times New Roman"/>
                <a:ea typeface="Times New Roman"/>
                <a:cs typeface="Times New Roman"/>
                <a:sym typeface="Times New Roman"/>
              </a:rPr>
              <a:t>“The Promise and Potential Pitfalls of Google's Smart City in Toronto.” </a:t>
            </a:r>
            <a:r>
              <a:rPr i="1" lang="en" sz="1200">
                <a:solidFill>
                  <a:srgbClr val="333333"/>
                </a:solidFill>
                <a:latin typeface="Times New Roman"/>
                <a:ea typeface="Times New Roman"/>
                <a:cs typeface="Times New Roman"/>
                <a:sym typeface="Times New Roman"/>
              </a:rPr>
              <a:t>The Urbanist</a:t>
            </a:r>
            <a:r>
              <a:rPr lang="en" sz="1200">
                <a:solidFill>
                  <a:srgbClr val="333333"/>
                </a:solidFill>
                <a:latin typeface="Times New Roman"/>
                <a:ea typeface="Times New Roman"/>
                <a:cs typeface="Times New Roman"/>
                <a:sym typeface="Times New Roman"/>
              </a:rPr>
              <a:t>, 28 Feb. 2019, www.theurbanist.org/2019/02/28/the-promise-and-potential-pitfalls-of-googles-smart-city-in-toronto/.</a:t>
            </a:r>
            <a:endParaRPr sz="1200">
              <a:solidFill>
                <a:srgbClr val="333333"/>
              </a:solidFill>
              <a:latin typeface="Times New Roman"/>
              <a:ea typeface="Times New Roman"/>
              <a:cs typeface="Times New Roman"/>
              <a:sym typeface="Times New Roman"/>
            </a:endParaRPr>
          </a:p>
          <a:p>
            <a:pPr indent="-304800" lvl="0" marL="457200" marR="215900" rtl="0" algn="l">
              <a:lnSpc>
                <a:spcPct val="200000"/>
              </a:lnSpc>
              <a:spcBef>
                <a:spcPts val="0"/>
              </a:spcBef>
              <a:spcAft>
                <a:spcPts val="0"/>
              </a:spcAft>
              <a:buClr>
                <a:srgbClr val="081930"/>
              </a:buClr>
              <a:buSzPts val="1200"/>
              <a:buFont typeface="Arial"/>
              <a:buChar char="●"/>
            </a:pPr>
            <a:r>
              <a:rPr lang="en" sz="1200">
                <a:solidFill>
                  <a:srgbClr val="333333"/>
                </a:solidFill>
                <a:latin typeface="Times New Roman"/>
                <a:ea typeface="Times New Roman"/>
                <a:cs typeface="Times New Roman"/>
                <a:sym typeface="Times New Roman"/>
              </a:rPr>
              <a:t>“Welcome to Smart Columbus.” </a:t>
            </a:r>
            <a:r>
              <a:rPr i="1" lang="en" sz="1200">
                <a:solidFill>
                  <a:srgbClr val="333333"/>
                </a:solidFill>
                <a:latin typeface="Times New Roman"/>
                <a:ea typeface="Times New Roman"/>
                <a:cs typeface="Times New Roman"/>
                <a:sym typeface="Times New Roman"/>
              </a:rPr>
              <a:t>Smart Columbus OS</a:t>
            </a:r>
            <a:r>
              <a:rPr lang="en" sz="1200">
                <a:solidFill>
                  <a:srgbClr val="333333"/>
                </a:solidFill>
                <a:latin typeface="Times New Roman"/>
                <a:ea typeface="Times New Roman"/>
                <a:cs typeface="Times New Roman"/>
                <a:sym typeface="Times New Roman"/>
              </a:rPr>
              <a:t>, www.smartcolumbusos.com/.</a:t>
            </a:r>
            <a:endParaRPr sz="1200">
              <a:solidFill>
                <a:srgbClr val="081930"/>
              </a:solidFill>
              <a:latin typeface="Arial"/>
              <a:ea typeface="Arial"/>
              <a:cs typeface="Arial"/>
              <a:sym typeface="Arial"/>
            </a:endParaRPr>
          </a:p>
          <a:p>
            <a:pPr indent="-304800" lvl="0" marL="457200" rtl="0" algn="l">
              <a:spcBef>
                <a:spcPts val="0"/>
              </a:spcBef>
              <a:spcAft>
                <a:spcPts val="0"/>
              </a:spcAft>
              <a:buClr>
                <a:srgbClr val="081930"/>
              </a:buClr>
              <a:buSzPts val="1200"/>
              <a:buFont typeface="Times New Roman"/>
              <a:buChar char="●"/>
            </a:pPr>
            <a:r>
              <a:rPr lang="en" sz="1200">
                <a:solidFill>
                  <a:srgbClr val="081930"/>
                </a:solidFill>
                <a:latin typeface="Times New Roman"/>
                <a:ea typeface="Times New Roman"/>
                <a:cs typeface="Times New Roman"/>
                <a:sym typeface="Times New Roman"/>
              </a:rPr>
              <a:t>Lazaroiu, G. C., &amp; Roscia, M. (2012). Definition methodology for the smart cities model. Energy,47(1), 326-332. doi:10.1016/j.energy.2012.09.028</a:t>
            </a:r>
            <a:endParaRPr sz="1200">
              <a:solidFill>
                <a:srgbClr val="08193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9" name="Google Shape;319;p46"/>
          <p:cNvSpPr txBox="1"/>
          <p:nvPr/>
        </p:nvSpPr>
        <p:spPr>
          <a:xfrm>
            <a:off x="840875" y="1853850"/>
            <a:ext cx="6290100" cy="30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Economic Development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sz="1100" u="sng">
                <a:solidFill>
                  <a:schemeClr val="hlink"/>
                </a:solidFill>
                <a:hlinkClick r:id="rId3"/>
              </a:rPr>
              <a:t>https://smartcitiescouncil.com/smart-cities-information-center/economic-development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lang="en" sz="1100" u="sng">
                <a:solidFill>
                  <a:schemeClr val="hlink"/>
                </a:solidFill>
                <a:hlinkClick r:id="rId4"/>
              </a:rPr>
              <a:t>https://scholars.fhsu.edu/cgi/viewcontent.cgi?article=1500&amp;context=theses</a:t>
            </a:r>
            <a:endParaRPr>
              <a:latin typeface="Lato"/>
              <a:ea typeface="Lato"/>
              <a:cs typeface="Lato"/>
              <a:sym typeface="Lato"/>
            </a:endParaRPr>
          </a:p>
          <a:p>
            <a:pPr indent="0" lvl="0" marL="457200" rtl="0" algn="l">
              <a:spcBef>
                <a:spcPts val="0"/>
              </a:spcBef>
              <a:spcAft>
                <a:spcPts val="0"/>
              </a:spcAft>
              <a:buNone/>
            </a:pPr>
            <a:r>
              <a:rPr lang="en" sz="1100" u="sng">
                <a:solidFill>
                  <a:schemeClr val="hlink"/>
                </a:solidFill>
                <a:hlinkClick r:id="rId5"/>
              </a:rPr>
              <a:t>https://www.smartcitiesworld.net/news/news/how-smart-city-investment-can-unlock-economic-growth-3566</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7935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Addressing Traffic Congestion: </a:t>
            </a:r>
            <a:endParaRPr/>
          </a:p>
          <a:p>
            <a:pPr indent="0" lvl="0" marL="0" rtl="0" algn="ctr">
              <a:spcBef>
                <a:spcPts val="0"/>
              </a:spcBef>
              <a:spcAft>
                <a:spcPts val="0"/>
              </a:spcAft>
              <a:buNone/>
            </a:pPr>
            <a:r>
              <a:rPr lang="en"/>
              <a:t>Traffic Safety Sensor Project</a:t>
            </a:r>
            <a:endParaRPr/>
          </a:p>
        </p:txBody>
      </p:sp>
      <p:sp>
        <p:nvSpPr>
          <p:cNvPr id="107" name="Google Shape;107;p16"/>
          <p:cNvSpPr txBox="1"/>
          <p:nvPr>
            <p:ph idx="1" type="body"/>
          </p:nvPr>
        </p:nvSpPr>
        <p:spPr>
          <a:xfrm>
            <a:off x="357925" y="2305925"/>
            <a:ext cx="4575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Portland, OR: Traffic Safety Sensor Project</a:t>
            </a:r>
            <a:endParaRPr/>
          </a:p>
          <a:p>
            <a:pPr indent="-311150" lvl="0" marL="457200" rtl="0" algn="l">
              <a:spcBef>
                <a:spcPts val="1600"/>
              </a:spcBef>
              <a:spcAft>
                <a:spcPts val="0"/>
              </a:spcAft>
              <a:buSzPts val="1300"/>
              <a:buChar char="●"/>
            </a:pPr>
            <a:r>
              <a:rPr lang="en"/>
              <a:t>GE’s CityIQ platform</a:t>
            </a:r>
            <a:endParaRPr/>
          </a:p>
          <a:p>
            <a:pPr indent="-311150" lvl="0" marL="457200" rtl="0" algn="l">
              <a:spcBef>
                <a:spcPts val="0"/>
              </a:spcBef>
              <a:spcAft>
                <a:spcPts val="0"/>
              </a:spcAft>
              <a:buSzPts val="1300"/>
              <a:buChar char="●"/>
            </a:pPr>
            <a:r>
              <a:rPr lang="en"/>
              <a:t>Tracking traffic, pedestrian and bicycle patterns along 3 problem areas in Portland</a:t>
            </a:r>
            <a:endParaRPr/>
          </a:p>
          <a:p>
            <a:pPr indent="-311150" lvl="0" marL="457200" rtl="0" algn="l">
              <a:spcBef>
                <a:spcPts val="0"/>
              </a:spcBef>
              <a:spcAft>
                <a:spcPts val="0"/>
              </a:spcAft>
              <a:buSzPts val="1300"/>
              <a:buChar char="●"/>
            </a:pPr>
            <a:r>
              <a:rPr lang="en"/>
              <a:t>Goal is to optimize traffic flow</a:t>
            </a:r>
            <a:endParaRPr/>
          </a:p>
          <a:p>
            <a:pPr indent="-311150" lvl="0" marL="457200" rtl="0" algn="l">
              <a:spcBef>
                <a:spcPts val="0"/>
              </a:spcBef>
              <a:spcAft>
                <a:spcPts val="0"/>
              </a:spcAft>
              <a:buSzPts val="1300"/>
              <a:buChar char="●"/>
            </a:pPr>
            <a:r>
              <a:rPr lang="en"/>
              <a:t>System also being implemented in:</a:t>
            </a:r>
            <a:endParaRPr/>
          </a:p>
          <a:p>
            <a:pPr indent="-298450" lvl="1" marL="914400" rtl="0" algn="l">
              <a:spcBef>
                <a:spcPts val="0"/>
              </a:spcBef>
              <a:spcAft>
                <a:spcPts val="0"/>
              </a:spcAft>
              <a:buSzPts val="1100"/>
              <a:buChar char="○"/>
            </a:pPr>
            <a:r>
              <a:rPr lang="en"/>
              <a:t>San Diego, CA</a:t>
            </a:r>
            <a:endParaRPr/>
          </a:p>
          <a:p>
            <a:pPr indent="-298450" lvl="1" marL="914400" rtl="0" algn="l">
              <a:spcBef>
                <a:spcPts val="0"/>
              </a:spcBef>
              <a:spcAft>
                <a:spcPts val="0"/>
              </a:spcAft>
              <a:buSzPts val="1100"/>
              <a:buChar char="○"/>
            </a:pPr>
            <a:r>
              <a:rPr lang="en"/>
              <a:t>Atlanta, GA</a:t>
            </a:r>
            <a:endParaRPr/>
          </a:p>
          <a:p>
            <a:pPr indent="-298450" lvl="1" marL="914400" rtl="0" algn="l">
              <a:spcBef>
                <a:spcPts val="0"/>
              </a:spcBef>
              <a:spcAft>
                <a:spcPts val="0"/>
              </a:spcAft>
              <a:buSzPts val="1100"/>
              <a:buChar char="○"/>
            </a:pPr>
            <a:r>
              <a:rPr lang="en"/>
              <a:t>Others</a:t>
            </a:r>
            <a:endParaRPr/>
          </a:p>
        </p:txBody>
      </p:sp>
      <p:pic>
        <p:nvPicPr>
          <p:cNvPr id="108" name="Google Shape;108;p16"/>
          <p:cNvPicPr preferRelativeResize="0"/>
          <p:nvPr/>
        </p:nvPicPr>
        <p:blipFill>
          <a:blip r:embed="rId3">
            <a:alphaModFix/>
          </a:blip>
          <a:stretch>
            <a:fillRect/>
          </a:stretch>
        </p:blipFill>
        <p:spPr>
          <a:xfrm>
            <a:off x="5342764" y="1909450"/>
            <a:ext cx="3391662" cy="22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Addressing Traffic Safety: Mobileye</a:t>
            </a:r>
            <a:endParaRPr/>
          </a:p>
        </p:txBody>
      </p:sp>
      <p:sp>
        <p:nvSpPr>
          <p:cNvPr id="114" name="Google Shape;114;p17"/>
          <p:cNvSpPr txBox="1"/>
          <p:nvPr>
            <p:ph idx="1" type="body"/>
          </p:nvPr>
        </p:nvSpPr>
        <p:spPr>
          <a:xfrm>
            <a:off x="378550" y="2078875"/>
            <a:ext cx="4080000" cy="2786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Detecting pedestrians, bicycles, other vehicles to avoid collisions</a:t>
            </a:r>
            <a:endParaRPr/>
          </a:p>
          <a:p>
            <a:pPr indent="-311150" lvl="0" marL="457200" rtl="0" algn="l">
              <a:spcBef>
                <a:spcPts val="0"/>
              </a:spcBef>
              <a:spcAft>
                <a:spcPts val="0"/>
              </a:spcAft>
              <a:buSzPts val="1300"/>
              <a:buChar char="●"/>
            </a:pPr>
            <a:r>
              <a:rPr lang="en"/>
              <a:t>Developed by Intel</a:t>
            </a:r>
            <a:endParaRPr/>
          </a:p>
          <a:p>
            <a:pPr indent="-311150" lvl="0" marL="457200" rtl="0" algn="l">
              <a:spcBef>
                <a:spcPts val="0"/>
              </a:spcBef>
              <a:spcAft>
                <a:spcPts val="0"/>
              </a:spcAft>
              <a:buSzPts val="1300"/>
              <a:buChar char="●"/>
            </a:pPr>
            <a:r>
              <a:rPr lang="en"/>
              <a:t>Vehicle</a:t>
            </a:r>
            <a:r>
              <a:rPr lang="en"/>
              <a:t>-to-Infrastructure (V2I)</a:t>
            </a:r>
            <a:endParaRPr/>
          </a:p>
          <a:p>
            <a:pPr indent="-311150" lvl="0" marL="457200" rtl="0" algn="l">
              <a:spcBef>
                <a:spcPts val="0"/>
              </a:spcBef>
              <a:spcAft>
                <a:spcPts val="0"/>
              </a:spcAft>
              <a:buSzPts val="1300"/>
              <a:buChar char="●"/>
            </a:pPr>
            <a:r>
              <a:rPr lang="en"/>
              <a:t>Vehicle-to-Pedestrian (V2P)</a:t>
            </a:r>
            <a:endParaRPr/>
          </a:p>
          <a:p>
            <a:pPr indent="-311150" lvl="0" marL="457200" rtl="0" algn="l">
              <a:spcBef>
                <a:spcPts val="0"/>
              </a:spcBef>
              <a:spcAft>
                <a:spcPts val="0"/>
              </a:spcAft>
              <a:buSzPts val="1300"/>
              <a:buChar char="●"/>
            </a:pPr>
            <a:r>
              <a:rPr lang="en"/>
              <a:t>Implementations on transit buses</a:t>
            </a:r>
            <a:endParaRPr/>
          </a:p>
          <a:p>
            <a:pPr indent="-311150" lvl="0" marL="457200" rtl="0" algn="l">
              <a:spcBef>
                <a:spcPts val="0"/>
              </a:spcBef>
              <a:spcAft>
                <a:spcPts val="0"/>
              </a:spcAft>
              <a:buSzPts val="1300"/>
              <a:buChar char="●"/>
            </a:pPr>
            <a:r>
              <a:rPr lang="en"/>
              <a:t>Ex. Kansas City, MO</a:t>
            </a:r>
            <a:endParaRPr/>
          </a:p>
          <a:p>
            <a:pPr indent="-298450" lvl="1" marL="914400" rtl="0" algn="l">
              <a:spcBef>
                <a:spcPts val="0"/>
              </a:spcBef>
              <a:spcAft>
                <a:spcPts val="0"/>
              </a:spcAft>
              <a:buSzPts val="1100"/>
              <a:buChar char="○"/>
            </a:pPr>
            <a:r>
              <a:rPr lang="en"/>
              <a:t>Deployed on 300 City Buses</a:t>
            </a:r>
            <a:endParaRPr/>
          </a:p>
          <a:p>
            <a:pPr indent="-311150" lvl="0" marL="457200" rtl="0" algn="l">
              <a:spcBef>
                <a:spcPts val="0"/>
              </a:spcBef>
              <a:spcAft>
                <a:spcPts val="0"/>
              </a:spcAft>
              <a:buSzPts val="1300"/>
              <a:buChar char="●"/>
            </a:pPr>
            <a:r>
              <a:rPr lang="en"/>
              <a:t>Ex. Seattle, WA</a:t>
            </a:r>
            <a:endParaRPr/>
          </a:p>
          <a:p>
            <a:pPr indent="-298450" lvl="1" marL="914400" rtl="0" algn="l">
              <a:spcBef>
                <a:spcPts val="0"/>
              </a:spcBef>
              <a:spcAft>
                <a:spcPts val="0"/>
              </a:spcAft>
              <a:buSzPts val="1100"/>
              <a:buChar char="○"/>
            </a:pPr>
            <a:r>
              <a:rPr lang="en"/>
              <a:t>58% reduction in vehicular and pedestrian collision claims</a:t>
            </a:r>
            <a:endParaRPr/>
          </a:p>
        </p:txBody>
      </p:sp>
      <p:pic>
        <p:nvPicPr>
          <p:cNvPr id="115" name="Google Shape;115;p17"/>
          <p:cNvPicPr preferRelativeResize="0"/>
          <p:nvPr/>
        </p:nvPicPr>
        <p:blipFill>
          <a:blip r:embed="rId3">
            <a:alphaModFix/>
          </a:blip>
          <a:stretch>
            <a:fillRect/>
          </a:stretch>
        </p:blipFill>
        <p:spPr>
          <a:xfrm>
            <a:off x="4458545" y="2078875"/>
            <a:ext cx="4482705" cy="226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Adoption and Support for Electric Vehicles (EVs)</a:t>
            </a:r>
            <a:endParaRPr/>
          </a:p>
        </p:txBody>
      </p:sp>
      <p:sp>
        <p:nvSpPr>
          <p:cNvPr id="121" name="Google Shape;121;p18"/>
          <p:cNvSpPr txBox="1"/>
          <p:nvPr>
            <p:ph idx="1" type="body"/>
          </p:nvPr>
        </p:nvSpPr>
        <p:spPr>
          <a:xfrm>
            <a:off x="729300" y="2293200"/>
            <a:ext cx="3842700" cy="22611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0"/>
              </a:spcBef>
              <a:spcAft>
                <a:spcPts val="0"/>
              </a:spcAft>
              <a:buClr>
                <a:srgbClr val="000000"/>
              </a:buClr>
              <a:buSzPts val="1300"/>
              <a:buChar char="●"/>
            </a:pPr>
            <a:r>
              <a:rPr lang="en">
                <a:solidFill>
                  <a:srgbClr val="000000"/>
                </a:solidFill>
              </a:rPr>
              <a:t> Range anxiety and lack of charging locations</a:t>
            </a:r>
            <a:endParaRPr>
              <a:solidFill>
                <a:srgbClr val="000000"/>
              </a:solidFill>
            </a:endParaRPr>
          </a:p>
          <a:p>
            <a:pPr indent="-311150" lvl="0" marL="457200" rtl="0" algn="l">
              <a:lnSpc>
                <a:spcPct val="90000"/>
              </a:lnSpc>
              <a:spcBef>
                <a:spcPts val="0"/>
              </a:spcBef>
              <a:spcAft>
                <a:spcPts val="0"/>
              </a:spcAft>
              <a:buClr>
                <a:srgbClr val="000000"/>
              </a:buClr>
              <a:buSzPts val="1300"/>
              <a:buChar char="●"/>
            </a:pPr>
            <a:r>
              <a:rPr lang="en">
                <a:solidFill>
                  <a:srgbClr val="000000"/>
                </a:solidFill>
              </a:rPr>
              <a:t>Installation of higher power </a:t>
            </a:r>
            <a:r>
              <a:rPr lang="en">
                <a:solidFill>
                  <a:srgbClr val="000000"/>
                </a:solidFill>
              </a:rPr>
              <a:t>DCFC stations</a:t>
            </a:r>
            <a:endParaRPr>
              <a:solidFill>
                <a:srgbClr val="000000"/>
              </a:solidFill>
            </a:endParaRPr>
          </a:p>
          <a:p>
            <a:pPr indent="-311150" lvl="0" marL="457200" rtl="0" algn="l">
              <a:lnSpc>
                <a:spcPct val="90000"/>
              </a:lnSpc>
              <a:spcBef>
                <a:spcPts val="0"/>
              </a:spcBef>
              <a:spcAft>
                <a:spcPts val="0"/>
              </a:spcAft>
              <a:buClr>
                <a:srgbClr val="000000"/>
              </a:buClr>
              <a:buSzPts val="1300"/>
              <a:buChar char="●"/>
            </a:pPr>
            <a:r>
              <a:rPr lang="en">
                <a:solidFill>
                  <a:srgbClr val="000000"/>
                </a:solidFill>
              </a:rPr>
              <a:t>Adding more away-from-home charging stations</a:t>
            </a:r>
            <a:endParaRPr>
              <a:solidFill>
                <a:srgbClr val="000000"/>
              </a:solidFill>
            </a:endParaRPr>
          </a:p>
          <a:p>
            <a:pPr indent="-311150" lvl="0" marL="457200" rtl="0" algn="l">
              <a:lnSpc>
                <a:spcPct val="90000"/>
              </a:lnSpc>
              <a:spcBef>
                <a:spcPts val="0"/>
              </a:spcBef>
              <a:spcAft>
                <a:spcPts val="0"/>
              </a:spcAft>
              <a:buClr>
                <a:srgbClr val="000000"/>
              </a:buClr>
              <a:buSzPts val="1300"/>
              <a:buChar char="●"/>
            </a:pPr>
            <a:r>
              <a:rPr lang="en">
                <a:solidFill>
                  <a:srgbClr val="000000"/>
                </a:solidFill>
              </a:rPr>
              <a:t> Targeting desirable charging location</a:t>
            </a:r>
            <a:endParaRPr/>
          </a:p>
        </p:txBody>
      </p:sp>
      <p:pic>
        <p:nvPicPr>
          <p:cNvPr id="122" name="Google Shape;122;p18"/>
          <p:cNvPicPr preferRelativeResize="0"/>
          <p:nvPr/>
        </p:nvPicPr>
        <p:blipFill>
          <a:blip r:embed="rId3">
            <a:alphaModFix/>
          </a:blip>
          <a:stretch>
            <a:fillRect/>
          </a:stretch>
        </p:blipFill>
        <p:spPr>
          <a:xfrm>
            <a:off x="5474500" y="1850863"/>
            <a:ext cx="3055150" cy="314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Plug-In Charging Stations</a:t>
            </a:r>
            <a:endParaRPr/>
          </a:p>
        </p:txBody>
      </p:sp>
      <p:pic>
        <p:nvPicPr>
          <p:cNvPr id="128" name="Google Shape;128;p19"/>
          <p:cNvPicPr preferRelativeResize="0"/>
          <p:nvPr/>
        </p:nvPicPr>
        <p:blipFill>
          <a:blip r:embed="rId3">
            <a:alphaModFix/>
          </a:blip>
          <a:stretch>
            <a:fillRect/>
          </a:stretch>
        </p:blipFill>
        <p:spPr>
          <a:xfrm>
            <a:off x="2661750" y="1905650"/>
            <a:ext cx="2907120"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2898699" y="605750"/>
            <a:ext cx="3346599" cy="4422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0" y="132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Quality Sensor</a:t>
            </a:r>
            <a:endParaRPr/>
          </a:p>
        </p:txBody>
      </p:sp>
      <p:sp>
        <p:nvSpPr>
          <p:cNvPr id="139" name="Google Shape;139;p21"/>
          <p:cNvSpPr txBox="1"/>
          <p:nvPr>
            <p:ph idx="1" type="body"/>
          </p:nvPr>
        </p:nvSpPr>
        <p:spPr>
          <a:xfrm>
            <a:off x="0" y="2035675"/>
            <a:ext cx="4668000" cy="31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problem</a:t>
            </a:r>
            <a:endParaRPr/>
          </a:p>
          <a:p>
            <a:pPr indent="-311150" lvl="0" marL="457200" rtl="0" algn="l">
              <a:spcBef>
                <a:spcPts val="1600"/>
              </a:spcBef>
              <a:spcAft>
                <a:spcPts val="0"/>
              </a:spcAft>
              <a:buSzPts val="1300"/>
              <a:buChar char="●"/>
            </a:pPr>
            <a:r>
              <a:rPr lang="en"/>
              <a:t>More than 4.2 million people worldwide die each year due to air pollution</a:t>
            </a:r>
            <a:endParaRPr/>
          </a:p>
          <a:p>
            <a:pPr indent="-311150" lvl="0" marL="457200" rtl="0" algn="l">
              <a:spcBef>
                <a:spcPts val="0"/>
              </a:spcBef>
              <a:spcAft>
                <a:spcPts val="0"/>
              </a:spcAft>
              <a:buSzPts val="1300"/>
              <a:buChar char="●"/>
            </a:pPr>
            <a:r>
              <a:rPr lang="en"/>
              <a:t>91% of world’s population lives in places where air quality exceeds world health organization’s guideline limits</a:t>
            </a:r>
            <a:endParaRPr/>
          </a:p>
          <a:p>
            <a:pPr indent="-311150" lvl="0" marL="457200" rtl="0" algn="l">
              <a:spcBef>
                <a:spcPts val="0"/>
              </a:spcBef>
              <a:spcAft>
                <a:spcPts val="0"/>
              </a:spcAft>
              <a:buSzPts val="1300"/>
              <a:buChar char="●"/>
            </a:pPr>
            <a:r>
              <a:rPr lang="en"/>
              <a:t>Not much information for the localized air quality</a:t>
            </a:r>
            <a:endParaRPr/>
          </a:p>
          <a:p>
            <a:pPr indent="-298450" lvl="1" marL="914400" rtl="0" algn="l">
              <a:spcBef>
                <a:spcPts val="0"/>
              </a:spcBef>
              <a:spcAft>
                <a:spcPts val="0"/>
              </a:spcAft>
              <a:buSzPts val="1100"/>
              <a:buChar char="○"/>
            </a:pPr>
            <a:r>
              <a:rPr lang="en"/>
              <a:t>Localized air quality  is measured in  smaller scale environment</a:t>
            </a:r>
            <a:endParaRPr/>
          </a:p>
        </p:txBody>
      </p:sp>
      <p:pic>
        <p:nvPicPr>
          <p:cNvPr id="140" name="Google Shape;140;p21"/>
          <p:cNvPicPr preferRelativeResize="0"/>
          <p:nvPr/>
        </p:nvPicPr>
        <p:blipFill>
          <a:blip r:embed="rId3">
            <a:alphaModFix/>
          </a:blip>
          <a:stretch>
            <a:fillRect/>
          </a:stretch>
        </p:blipFill>
        <p:spPr>
          <a:xfrm>
            <a:off x="4668000" y="2571739"/>
            <a:ext cx="4410975" cy="22976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